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7" r:id="rId3"/>
    <p:sldId id="272" r:id="rId4"/>
    <p:sldId id="273" r:id="rId5"/>
    <p:sldId id="268" r:id="rId6"/>
    <p:sldId id="276" r:id="rId7"/>
    <p:sldId id="277" r:id="rId8"/>
    <p:sldId id="278" r:id="rId9"/>
    <p:sldId id="280" r:id="rId10"/>
    <p:sldId id="271" r:id="rId11"/>
    <p:sldId id="274" r:id="rId12"/>
    <p:sldId id="286" r:id="rId13"/>
    <p:sldId id="287" r:id="rId14"/>
    <p:sldId id="285" r:id="rId15"/>
    <p:sldId id="281" r:id="rId16"/>
    <p:sldId id="282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2600"/>
    <a:srgbClr val="9D90FF"/>
    <a:srgbClr val="7A81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83287"/>
  </p:normalViewPr>
  <p:slideViewPr>
    <p:cSldViewPr snapToGrid="0" snapToObjects="1">
      <p:cViewPr varScale="1">
        <p:scale>
          <a:sx n="84" d="100"/>
          <a:sy n="84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4492D-9C93-8D41-95EB-8BFC82EBB53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A60F5-5A18-9F42-BAC6-53BFDBFF6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9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A60F5-5A18-9F42-BAC6-53BFDBFF6B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55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4CE2B-C12B-484C-A548-8BF371DAC9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8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A60F5-5A18-9F42-BAC6-53BFDBFF6B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23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A60F5-5A18-9F42-BAC6-53BFDBFF6B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47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A60F5-5A18-9F42-BAC6-53BFDBFF6B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A60F5-5A18-9F42-BAC6-53BFDBFF6B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A60F5-5A18-9F42-BAC6-53BFDBFF6B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6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A60F5-5A18-9F42-BAC6-53BFDBFF6B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18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A60F5-5A18-9F42-BAC6-53BFDBFF6B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3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A60F5-5A18-9F42-BAC6-53BFDBFF6B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8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C9EF-0F0F-2143-BEE6-1668CF944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E4667-51AD-064A-A4C0-D17F471F2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CDD11-842C-3541-86FB-6AC84B36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17995-802E-7345-AF9F-3AFD4E45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B8FEF-199B-1844-90EB-6D11F8B4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0EDB-A08B-0C4B-8BAC-F9F4164D9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64B15-61F8-F54A-8514-2B373103C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84D27-2630-D847-9D44-D6A72FC0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A50BD-95C4-D342-B784-04E08391A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F75C4-66EA-7442-A72F-01BDDBF5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BB7A2-A999-F04B-8329-2EAC282ED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CF7D0-5704-5247-AB2F-EA35FD87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60310-1CC7-2E49-B0D0-DE8AA6234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22984-694C-4A4A-BE3F-850F65CED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83DE5-2C84-6D42-81F3-35E0877F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B0D5-2D42-134D-99AD-6D2A9EC9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4BA5-DBDF-9245-8270-B0A77255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5423F-3940-2047-B3D7-E0135C76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20BA7-E193-5043-9DEE-D5073E0F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03A8C-F6C4-5848-91BC-7359A55B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2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E976-2FBA-2749-B74F-D3D34966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39EBE-F983-4946-BB81-2FF94773A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B2715-5539-7B4A-A4F8-1A3110D9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27FA1-2CA0-014A-AC89-9930F2A3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B62CE-1689-3A4B-983A-EF63A2FA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5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9E4D-6425-7F4C-B449-96B9C503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1A0C2-5FD1-8149-B4CB-731275870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C9DA9-E383-5D46-A4A3-88E1D656A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EEBD6-7C2B-2749-BE76-4ABAE1207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79E66-916F-194E-B908-F363FC19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BD050-D92B-CF48-BDF3-EE149776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1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50FB-C3DD-454D-8958-8ACC6D35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34FB7-DE0B-3740-B858-E0C97C5B8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5CE45-0633-2445-8E58-860132753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B8D93-07B3-464B-B52B-0F4D62751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BC959-681B-4444-9ED3-BE2024AA3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47FE3-B039-A040-BDD5-46C6EBC12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06AB-237B-6445-8DAD-35398245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8C8EF-6FF1-554B-BFC7-A6CFA003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53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7C44-D9CC-CF47-BABF-08B7C04A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45E922-B934-C84C-94F7-AEB5AEB4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0902D-5027-4441-A3D5-3769CB36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4814B-FFA3-1645-8CA4-9D30C42C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1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D9AB49-D88B-7245-B8B0-F2AAE992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B3CB2-9FEB-BF46-8D54-5F857E70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ABD4A-9AEE-C844-B1C7-10D27301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D30E-3DF0-0C4A-812D-D89CA0D15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E9917-E3C9-824E-9924-5DA3ECE97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DD5DE-6A51-504D-9802-DB30DC040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8E954-2F02-EF48-AB2D-CA8984F7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A6ECE-F623-8141-BAFB-35148245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CE87B-B21F-7F45-8D48-DE5F546B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9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7A26-86C0-2D48-8457-2DF7A21B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9D8D4-0A41-F745-94FE-B4FDE7CC5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65353-EB59-A544-8EB7-7218AD84B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519F2-2A74-8445-A509-94AC2113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FA6C0-D601-D44B-B436-8875C13D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9735B-2E9F-2D4D-85E6-9287CFA9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6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358F41-4EB8-1441-9697-9EB0B5A7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BFADB-AD72-334D-A2D1-633C20A51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4BA51-231E-CD42-B69C-400BD19BD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E8E82-FE5B-384A-BFDF-5F9BFFA698FF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F970A-493D-C845-BFA9-615E0254B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BE164-F818-6D48-86BA-E8F12A8C4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10364-6E14-314F-8114-90ED5170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0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vamekiva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DBA4D-9DB1-BD47-829D-499418F5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868" y="288633"/>
            <a:ext cx="6253153" cy="3195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FEBFD-B50A-8E4A-BC81-8392C5C06DA3}"/>
              </a:ext>
            </a:extLst>
          </p:cNvPr>
          <p:cNvSpPr txBox="1"/>
          <p:nvPr/>
        </p:nvSpPr>
        <p:spPr>
          <a:xfrm>
            <a:off x="458392" y="3364208"/>
            <a:ext cx="86038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rgbClr val="00B050"/>
                </a:solidFill>
              </a:rPr>
              <a:t>GivaMe</a:t>
            </a:r>
            <a:r>
              <a:rPr lang="en-US" sz="5400" b="1" dirty="0">
                <a:solidFill>
                  <a:srgbClr val="00B050"/>
                </a:solidFill>
              </a:rPr>
              <a:t>! </a:t>
            </a:r>
          </a:p>
          <a:p>
            <a:r>
              <a:rPr lang="en-US" sz="5400" b="1" dirty="0">
                <a:solidFill>
                  <a:srgbClr val="00B050"/>
                </a:solidFill>
              </a:rPr>
              <a:t>Evaluate Your Kiva Campaign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74039-E3FC-4B4D-9D1C-8B4CD9980E5C}"/>
              </a:ext>
            </a:extLst>
          </p:cNvPr>
          <p:cNvSpPr txBox="1"/>
          <p:nvPr/>
        </p:nvSpPr>
        <p:spPr>
          <a:xfrm>
            <a:off x="541702" y="5254531"/>
            <a:ext cx="2453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Chao Li</a:t>
            </a:r>
          </a:p>
          <a:p>
            <a:r>
              <a:rPr lang="en-US" sz="3200" dirty="0"/>
              <a:t>Insight 2019B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22CDBE-A7DC-4B45-BC99-491ED7C23E1C}"/>
              </a:ext>
            </a:extLst>
          </p:cNvPr>
          <p:cNvGrpSpPr/>
          <p:nvPr/>
        </p:nvGrpSpPr>
        <p:grpSpPr>
          <a:xfrm rot="5400000">
            <a:off x="-917122" y="-1098278"/>
            <a:ext cx="2800652" cy="3168412"/>
            <a:chOff x="2625522" y="2410069"/>
            <a:chExt cx="900662" cy="1018930"/>
          </a:xfrm>
          <a:solidFill>
            <a:schemeClr val="accent1"/>
          </a:solidFill>
        </p:grpSpPr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E5EA8B35-C5F7-AB42-87EA-04072C8198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44FBCFF7-BB7A-DB4D-84D2-6CEBD89A1E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12353D-773A-0D4C-9A60-EAD696E39ED9}"/>
              </a:ext>
            </a:extLst>
          </p:cNvPr>
          <p:cNvGrpSpPr/>
          <p:nvPr/>
        </p:nvGrpSpPr>
        <p:grpSpPr>
          <a:xfrm rot="5400000">
            <a:off x="9302178" y="1574387"/>
            <a:ext cx="6505974" cy="7360289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34A6570-13F1-7549-B20D-1BF13F3029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E13B4D3F-406A-184A-990F-05B1E33C2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644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3B258E-215B-7043-93D2-8D3CB8FC093A}"/>
              </a:ext>
            </a:extLst>
          </p:cNvPr>
          <p:cNvSpPr txBox="1"/>
          <p:nvPr/>
        </p:nvSpPr>
        <p:spPr>
          <a:xfrm>
            <a:off x="4696691" y="2784764"/>
            <a:ext cx="240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http://givamekiva.com/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C630B-3C73-594A-9320-AB3E793F2154}"/>
              </a:ext>
            </a:extLst>
          </p:cNvPr>
          <p:cNvSpPr txBox="1"/>
          <p:nvPr/>
        </p:nvSpPr>
        <p:spPr>
          <a:xfrm>
            <a:off x="5413923" y="2078796"/>
            <a:ext cx="136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7576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7CCF1-EA14-4E46-9027-8F5927B8E698}"/>
              </a:ext>
            </a:extLst>
          </p:cNvPr>
          <p:cNvSpPr txBox="1"/>
          <p:nvPr/>
        </p:nvSpPr>
        <p:spPr>
          <a:xfrm>
            <a:off x="533918" y="236142"/>
            <a:ext cx="204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DFDC6-0389-104D-B427-ADB8E817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31" y="2168243"/>
            <a:ext cx="2764271" cy="273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A4651-07F8-6541-989C-5A84B1B0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4" y="236142"/>
            <a:ext cx="3956256" cy="273243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E40E371-C506-2A4B-B4B7-B8C0240A3319}"/>
              </a:ext>
            </a:extLst>
          </p:cNvPr>
          <p:cNvGrpSpPr/>
          <p:nvPr/>
        </p:nvGrpSpPr>
        <p:grpSpPr>
          <a:xfrm>
            <a:off x="5701159" y="2968579"/>
            <a:ext cx="4274885" cy="3787415"/>
            <a:chOff x="1423843" y="342306"/>
            <a:chExt cx="3914666" cy="35079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5194D0-8F6A-C041-88C0-81DA69285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1" t="4169" r="-5679" b="53176"/>
            <a:stretch/>
          </p:blipFill>
          <p:spPr bwMode="auto">
            <a:xfrm>
              <a:off x="2133129" y="412741"/>
              <a:ext cx="3205380" cy="343754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90750C-BC2E-A545-8053-D3386643FF25}"/>
                </a:ext>
              </a:extLst>
            </p:cNvPr>
            <p:cNvSpPr/>
            <p:nvPr/>
          </p:nvSpPr>
          <p:spPr>
            <a:xfrm>
              <a:off x="1423843" y="342306"/>
              <a:ext cx="709286" cy="8386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1D5582-E47E-3041-B51D-4DCD0E844D2E}"/>
              </a:ext>
            </a:extLst>
          </p:cNvPr>
          <p:cNvSpPr txBox="1"/>
          <p:nvPr/>
        </p:nvSpPr>
        <p:spPr>
          <a:xfrm>
            <a:off x="2175682" y="1543788"/>
            <a:ext cx="204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Chao Li</a:t>
            </a:r>
          </a:p>
        </p:txBody>
      </p:sp>
    </p:spTree>
    <p:extLst>
      <p:ext uri="{BB962C8B-B14F-4D97-AF65-F5344CB8AC3E}">
        <p14:creationId xmlns:p14="http://schemas.microsoft.com/office/powerpoint/2010/main" val="278149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E0D110-2706-3A49-9B63-75A935A115CB}"/>
              </a:ext>
            </a:extLst>
          </p:cNvPr>
          <p:cNvSpPr txBox="1"/>
          <p:nvPr/>
        </p:nvSpPr>
        <p:spPr>
          <a:xfrm>
            <a:off x="423082" y="180724"/>
            <a:ext cx="344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6AD2EB-0F8F-F242-AA90-4DB13121E3D4}"/>
              </a:ext>
            </a:extLst>
          </p:cNvPr>
          <p:cNvSpPr>
            <a:spLocks noChangeAspect="1"/>
          </p:cNvSpPr>
          <p:nvPr/>
        </p:nvSpPr>
        <p:spPr>
          <a:xfrm>
            <a:off x="463870" y="1962359"/>
            <a:ext cx="1827742" cy="4753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B6A801-35AF-B74A-990B-763ACDFACD81}"/>
              </a:ext>
            </a:extLst>
          </p:cNvPr>
          <p:cNvSpPr>
            <a:spLocks noChangeAspect="1"/>
          </p:cNvSpPr>
          <p:nvPr/>
        </p:nvSpPr>
        <p:spPr>
          <a:xfrm>
            <a:off x="463869" y="3154817"/>
            <a:ext cx="1827743" cy="475334"/>
          </a:xfrm>
          <a:prstGeom prst="roundRect">
            <a:avLst/>
          </a:prstGeom>
          <a:solidFill>
            <a:srgbClr val="9D9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ECDEA-4413-8346-92AC-34F79272E137}"/>
              </a:ext>
            </a:extLst>
          </p:cNvPr>
          <p:cNvSpPr txBox="1"/>
          <p:nvPr/>
        </p:nvSpPr>
        <p:spPr>
          <a:xfrm>
            <a:off x="852891" y="985842"/>
            <a:ext cx="390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from Kiva website: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6FB14-E88D-7E46-878C-3D305DC8968F}"/>
              </a:ext>
            </a:extLst>
          </p:cNvPr>
          <p:cNvSpPr txBox="1"/>
          <p:nvPr/>
        </p:nvSpPr>
        <p:spPr>
          <a:xfrm>
            <a:off x="2465491" y="1950313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Female/Male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ED1E9-F7C3-5E45-9E70-226AD2CBBA1C}"/>
              </a:ext>
            </a:extLst>
          </p:cNvPr>
          <p:cNvSpPr txBox="1"/>
          <p:nvPr/>
        </p:nvSpPr>
        <p:spPr>
          <a:xfrm>
            <a:off x="2498050" y="4676742"/>
            <a:ext cx="2274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Repayment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0CA26-D5CE-BD4C-9E18-68B0B49BB495}"/>
              </a:ext>
            </a:extLst>
          </p:cNvPr>
          <p:cNvSpPr txBox="1"/>
          <p:nvPr/>
        </p:nvSpPr>
        <p:spPr>
          <a:xfrm>
            <a:off x="2948785" y="36905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B96DC4-6426-6A46-95B8-EC63CDAB4CC7}"/>
              </a:ext>
            </a:extLst>
          </p:cNvPr>
          <p:cNvSpPr txBox="1"/>
          <p:nvPr/>
        </p:nvSpPr>
        <p:spPr>
          <a:xfrm>
            <a:off x="2498050" y="3122471"/>
            <a:ext cx="2303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 risk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loans posted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raised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A1E727-977C-4A4D-922F-F31600B0A43C}"/>
              </a:ext>
            </a:extLst>
          </p:cNvPr>
          <p:cNvSpPr txBox="1"/>
          <p:nvPr/>
        </p:nvSpPr>
        <p:spPr>
          <a:xfrm>
            <a:off x="685200" y="2011915"/>
            <a:ext cx="1348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Borrowers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C0E13-EAE2-444C-B36E-5A8AA8FF2E3B}"/>
              </a:ext>
            </a:extLst>
          </p:cNvPr>
          <p:cNvSpPr txBox="1"/>
          <p:nvPr/>
        </p:nvSpPr>
        <p:spPr>
          <a:xfrm>
            <a:off x="506346" y="3199465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partners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971F4B-DFB5-7D48-B126-3E111335CC4D}"/>
              </a:ext>
            </a:extLst>
          </p:cNvPr>
          <p:cNvSpPr>
            <a:spLocks noChangeAspect="1"/>
          </p:cNvSpPr>
          <p:nvPr/>
        </p:nvSpPr>
        <p:spPr>
          <a:xfrm>
            <a:off x="463868" y="4712846"/>
            <a:ext cx="1785263" cy="4753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96915-3DA1-044F-A2CB-D391B047C661}"/>
              </a:ext>
            </a:extLst>
          </p:cNvPr>
          <p:cNvSpPr txBox="1"/>
          <p:nvPr/>
        </p:nvSpPr>
        <p:spPr>
          <a:xfrm>
            <a:off x="629245" y="4750458"/>
            <a:ext cx="152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details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FC7613-6820-BB4A-9011-0C2191B46CDC}"/>
              </a:ext>
            </a:extLst>
          </p:cNvPr>
          <p:cNvSpPr/>
          <p:nvPr/>
        </p:nvSpPr>
        <p:spPr>
          <a:xfrm>
            <a:off x="5389968" y="3287620"/>
            <a:ext cx="2000212" cy="3467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DC415-51B5-D940-AF90-4D3459433992}"/>
              </a:ext>
            </a:extLst>
          </p:cNvPr>
          <p:cNvSpPr txBox="1"/>
          <p:nvPr/>
        </p:nvSpPr>
        <p:spPr>
          <a:xfrm>
            <a:off x="5558719" y="2641289"/>
            <a:ext cx="1662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E25F94-9A1E-3541-9E62-E2180D2E02AA}"/>
              </a:ext>
            </a:extLst>
          </p:cNvPr>
          <p:cNvSpPr txBox="1"/>
          <p:nvPr/>
        </p:nvSpPr>
        <p:spPr>
          <a:xfrm>
            <a:off x="5681386" y="3630151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~700 K posts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BC32CA-D82D-E54B-BD0D-8693FF996FF9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8FA7D350-DB27-1B43-8B3E-5C2909471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79FDAD6B-0998-A348-95FD-FABA5FF93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47F2979-E4F1-944F-8DF1-B1165411D8B7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88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E0D110-2706-3A49-9B63-75A935A115CB}"/>
              </a:ext>
            </a:extLst>
          </p:cNvPr>
          <p:cNvSpPr txBox="1"/>
          <p:nvPr/>
        </p:nvSpPr>
        <p:spPr>
          <a:xfrm>
            <a:off x="423082" y="180724"/>
            <a:ext cx="344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and validation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6AD2EB-0F8F-F242-AA90-4DB13121E3D4}"/>
              </a:ext>
            </a:extLst>
          </p:cNvPr>
          <p:cNvSpPr>
            <a:spLocks noChangeAspect="1"/>
          </p:cNvSpPr>
          <p:nvPr/>
        </p:nvSpPr>
        <p:spPr>
          <a:xfrm>
            <a:off x="463870" y="1962359"/>
            <a:ext cx="1827742" cy="4753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B6A801-35AF-B74A-990B-763ACDFACD81}"/>
              </a:ext>
            </a:extLst>
          </p:cNvPr>
          <p:cNvSpPr>
            <a:spLocks noChangeAspect="1"/>
          </p:cNvSpPr>
          <p:nvPr/>
        </p:nvSpPr>
        <p:spPr>
          <a:xfrm>
            <a:off x="463869" y="2875046"/>
            <a:ext cx="1827743" cy="475334"/>
          </a:xfrm>
          <a:prstGeom prst="roundRect">
            <a:avLst/>
          </a:prstGeom>
          <a:solidFill>
            <a:srgbClr val="9D9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6FB14-E88D-7E46-878C-3D305DC8968F}"/>
              </a:ext>
            </a:extLst>
          </p:cNvPr>
          <p:cNvSpPr txBox="1"/>
          <p:nvPr/>
        </p:nvSpPr>
        <p:spPr>
          <a:xfrm>
            <a:off x="2465491" y="1950313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Female/Male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ED1E9-F7C3-5E45-9E70-226AD2CBBA1C}"/>
              </a:ext>
            </a:extLst>
          </p:cNvPr>
          <p:cNvSpPr txBox="1"/>
          <p:nvPr/>
        </p:nvSpPr>
        <p:spPr>
          <a:xfrm>
            <a:off x="2498050" y="5452548"/>
            <a:ext cx="199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tags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0CA26-D5CE-BD4C-9E18-68B0B49BB495}"/>
              </a:ext>
            </a:extLst>
          </p:cNvPr>
          <p:cNvSpPr txBox="1"/>
          <p:nvPr/>
        </p:nvSpPr>
        <p:spPr>
          <a:xfrm>
            <a:off x="2948785" y="36905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B96DC4-6426-6A46-95B8-EC63CDAB4CC7}"/>
              </a:ext>
            </a:extLst>
          </p:cNvPr>
          <p:cNvSpPr txBox="1"/>
          <p:nvPr/>
        </p:nvSpPr>
        <p:spPr>
          <a:xfrm>
            <a:off x="2498050" y="2799154"/>
            <a:ext cx="2303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 risk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loans posted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raised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A1E727-977C-4A4D-922F-F31600B0A43C}"/>
              </a:ext>
            </a:extLst>
          </p:cNvPr>
          <p:cNvSpPr txBox="1"/>
          <p:nvPr/>
        </p:nvSpPr>
        <p:spPr>
          <a:xfrm>
            <a:off x="685200" y="2011915"/>
            <a:ext cx="1348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Borrowers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C0E13-EAE2-444C-B36E-5A8AA8FF2E3B}"/>
              </a:ext>
            </a:extLst>
          </p:cNvPr>
          <p:cNvSpPr txBox="1"/>
          <p:nvPr/>
        </p:nvSpPr>
        <p:spPr>
          <a:xfrm>
            <a:off x="506346" y="2908514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partners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971F4B-DFB5-7D48-B126-3E111335CC4D}"/>
              </a:ext>
            </a:extLst>
          </p:cNvPr>
          <p:cNvSpPr>
            <a:spLocks noChangeAspect="1"/>
          </p:cNvSpPr>
          <p:nvPr/>
        </p:nvSpPr>
        <p:spPr>
          <a:xfrm>
            <a:off x="463868" y="4172512"/>
            <a:ext cx="1785263" cy="4753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96915-3DA1-044F-A2CB-D391B047C661}"/>
              </a:ext>
            </a:extLst>
          </p:cNvPr>
          <p:cNvSpPr txBox="1"/>
          <p:nvPr/>
        </p:nvSpPr>
        <p:spPr>
          <a:xfrm>
            <a:off x="629245" y="4210124"/>
            <a:ext cx="152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details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FC7613-6820-BB4A-9011-0C2191B46CDC}"/>
              </a:ext>
            </a:extLst>
          </p:cNvPr>
          <p:cNvSpPr/>
          <p:nvPr/>
        </p:nvSpPr>
        <p:spPr>
          <a:xfrm>
            <a:off x="5244683" y="3753265"/>
            <a:ext cx="2000212" cy="3467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DC415-51B5-D940-AF90-4D3459433992}"/>
              </a:ext>
            </a:extLst>
          </p:cNvPr>
          <p:cNvSpPr txBox="1"/>
          <p:nvPr/>
        </p:nvSpPr>
        <p:spPr>
          <a:xfrm>
            <a:off x="5413434" y="3106934"/>
            <a:ext cx="1662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E25F94-9A1E-3541-9E62-E2180D2E02AA}"/>
              </a:ext>
            </a:extLst>
          </p:cNvPr>
          <p:cNvSpPr txBox="1"/>
          <p:nvPr/>
        </p:nvSpPr>
        <p:spPr>
          <a:xfrm>
            <a:off x="5536101" y="4095796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~700 K posts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C0B57-2F35-1A4F-9148-0E6692CF99E9}"/>
              </a:ext>
            </a:extLst>
          </p:cNvPr>
          <p:cNvSpPr txBox="1"/>
          <p:nvPr/>
        </p:nvSpPr>
        <p:spPr>
          <a:xfrm>
            <a:off x="506346" y="998187"/>
            <a:ext cx="775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with features from topic modeling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90120B-E76F-AB49-AA37-255919E6A8A6}"/>
              </a:ext>
            </a:extLst>
          </p:cNvPr>
          <p:cNvSpPr>
            <a:spLocks noChangeAspect="1"/>
          </p:cNvSpPr>
          <p:nvPr/>
        </p:nvSpPr>
        <p:spPr>
          <a:xfrm>
            <a:off x="463868" y="5422091"/>
            <a:ext cx="1785263" cy="4753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45018D-F3BD-3A41-8298-18BC5B861BAB}"/>
              </a:ext>
            </a:extLst>
          </p:cNvPr>
          <p:cNvSpPr txBox="1"/>
          <p:nvPr/>
        </p:nvSpPr>
        <p:spPr>
          <a:xfrm>
            <a:off x="629245" y="5459703"/>
            <a:ext cx="152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66F703-C7CD-E24C-803B-18E0D9E374FB}"/>
              </a:ext>
            </a:extLst>
          </p:cNvPr>
          <p:cNvSpPr txBox="1"/>
          <p:nvPr/>
        </p:nvSpPr>
        <p:spPr>
          <a:xfrm>
            <a:off x="2498050" y="4125851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Repayment method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578E08-7138-5A40-83E8-0B8F612F3041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D7E7F911-54E4-7F46-A38C-E3CB8F0ED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428D360C-25FF-A24A-B9C4-4E6435CA4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FFFC2B0-787C-A241-967A-2B07BEA01161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56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95E0422-4D0C-1B40-ACBC-0B8A85E43471}"/>
              </a:ext>
            </a:extLst>
          </p:cNvPr>
          <p:cNvSpPr txBox="1"/>
          <p:nvPr/>
        </p:nvSpPr>
        <p:spPr>
          <a:xfrm>
            <a:off x="1406281" y="1336336"/>
            <a:ext cx="3493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Dirichlet Allocation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CB38A7-C6CF-4541-BE28-1E8A73EE5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"/>
          <a:stretch/>
        </p:blipFill>
        <p:spPr>
          <a:xfrm>
            <a:off x="346793" y="1758463"/>
            <a:ext cx="7051964" cy="36102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722846-1481-7D49-933A-3D86544BD878}"/>
              </a:ext>
            </a:extLst>
          </p:cNvPr>
          <p:cNvSpPr txBox="1"/>
          <p:nvPr/>
        </p:nvSpPr>
        <p:spPr>
          <a:xfrm>
            <a:off x="346793" y="5318656"/>
            <a:ext cx="34816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1: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business, life, work, hard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2: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people, community, world, city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3: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loan, need, help, purchase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4: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food, farm, kitchen, cooking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5: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family, school, business, work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1DF713-4531-EB48-B612-EBBA1297EEDB}"/>
              </a:ext>
            </a:extLst>
          </p:cNvPr>
          <p:cNvSpPr txBox="1"/>
          <p:nvPr/>
        </p:nvSpPr>
        <p:spPr>
          <a:xfrm>
            <a:off x="3828452" y="5318655"/>
            <a:ext cx="3907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6: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health, family, cancer, care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7: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school, university, education, degree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8: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support, start, new, future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9: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company, job, work, opportunity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10: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coffee, fashion, music, clothing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034293-278B-7644-9C0A-EC650C4D95C0}"/>
              </a:ext>
            </a:extLst>
          </p:cNvPr>
          <p:cNvSpPr txBox="1"/>
          <p:nvPr/>
        </p:nvSpPr>
        <p:spPr>
          <a:xfrm>
            <a:off x="519549" y="877624"/>
            <a:ext cx="41940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from personal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B21B9-413F-924A-8121-E2B63FA0131E}"/>
              </a:ext>
            </a:extLst>
          </p:cNvPr>
          <p:cNvSpPr txBox="1"/>
          <p:nvPr/>
        </p:nvSpPr>
        <p:spPr>
          <a:xfrm>
            <a:off x="121783" y="160401"/>
            <a:ext cx="344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17EA5-2F88-0848-8CC2-B88B16FE6C79}"/>
              </a:ext>
            </a:extLst>
          </p:cNvPr>
          <p:cNvSpPr txBox="1"/>
          <p:nvPr/>
        </p:nvSpPr>
        <p:spPr>
          <a:xfrm>
            <a:off x="9204959" y="1294645"/>
            <a:ext cx="1180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 Topics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B59487-5621-7E46-994D-B1E1E88D6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220" y="1694755"/>
            <a:ext cx="5097780" cy="339852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1ABC7B2-315E-4945-8BED-A38115C17C5D}"/>
              </a:ext>
            </a:extLst>
          </p:cNvPr>
          <p:cNvSpPr/>
          <p:nvPr/>
        </p:nvSpPr>
        <p:spPr>
          <a:xfrm>
            <a:off x="8806908" y="2002417"/>
            <a:ext cx="459010" cy="42873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8B41D1-BB32-CA45-9ABC-C7F5397851AF}"/>
              </a:ext>
            </a:extLst>
          </p:cNvPr>
          <p:cNvCxnSpPr/>
          <p:nvPr/>
        </p:nvCxnSpPr>
        <p:spPr>
          <a:xfrm flipH="1">
            <a:off x="9204959" y="1567168"/>
            <a:ext cx="182881" cy="435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58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E0D110-2706-3A49-9B63-75A935A115CB}"/>
              </a:ext>
            </a:extLst>
          </p:cNvPr>
          <p:cNvSpPr txBox="1"/>
          <p:nvPr/>
        </p:nvSpPr>
        <p:spPr>
          <a:xfrm>
            <a:off x="423082" y="180724"/>
            <a:ext cx="344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6AD2EB-0F8F-F242-AA90-4DB13121E3D4}"/>
              </a:ext>
            </a:extLst>
          </p:cNvPr>
          <p:cNvSpPr>
            <a:spLocks noChangeAspect="1"/>
          </p:cNvSpPr>
          <p:nvPr/>
        </p:nvSpPr>
        <p:spPr>
          <a:xfrm>
            <a:off x="463870" y="1962359"/>
            <a:ext cx="1827742" cy="4753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B6A801-35AF-B74A-990B-763ACDFACD81}"/>
              </a:ext>
            </a:extLst>
          </p:cNvPr>
          <p:cNvSpPr>
            <a:spLocks noChangeAspect="1"/>
          </p:cNvSpPr>
          <p:nvPr/>
        </p:nvSpPr>
        <p:spPr>
          <a:xfrm>
            <a:off x="463869" y="3154817"/>
            <a:ext cx="1827743" cy="475334"/>
          </a:xfrm>
          <a:prstGeom prst="roundRect">
            <a:avLst/>
          </a:prstGeom>
          <a:solidFill>
            <a:srgbClr val="9D9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ECDEA-4413-8346-92AC-34F79272E137}"/>
              </a:ext>
            </a:extLst>
          </p:cNvPr>
          <p:cNvSpPr txBox="1"/>
          <p:nvPr/>
        </p:nvSpPr>
        <p:spPr>
          <a:xfrm>
            <a:off x="852891" y="985842"/>
            <a:ext cx="390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from Kiva website: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6FB14-E88D-7E46-878C-3D305DC8968F}"/>
              </a:ext>
            </a:extLst>
          </p:cNvPr>
          <p:cNvSpPr txBox="1"/>
          <p:nvPr/>
        </p:nvSpPr>
        <p:spPr>
          <a:xfrm>
            <a:off x="2465491" y="1950313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Female/Male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ED1E9-F7C3-5E45-9E70-226AD2CBBA1C}"/>
              </a:ext>
            </a:extLst>
          </p:cNvPr>
          <p:cNvSpPr txBox="1"/>
          <p:nvPr/>
        </p:nvSpPr>
        <p:spPr>
          <a:xfrm>
            <a:off x="2498050" y="4676742"/>
            <a:ext cx="2274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Repayment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0CA26-D5CE-BD4C-9E18-68B0B49BB495}"/>
              </a:ext>
            </a:extLst>
          </p:cNvPr>
          <p:cNvSpPr txBox="1"/>
          <p:nvPr/>
        </p:nvSpPr>
        <p:spPr>
          <a:xfrm>
            <a:off x="2948785" y="36905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B96DC4-6426-6A46-95B8-EC63CDAB4CC7}"/>
              </a:ext>
            </a:extLst>
          </p:cNvPr>
          <p:cNvSpPr txBox="1"/>
          <p:nvPr/>
        </p:nvSpPr>
        <p:spPr>
          <a:xfrm>
            <a:off x="2498050" y="3122471"/>
            <a:ext cx="2303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 risk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loans posted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raised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A1E727-977C-4A4D-922F-F31600B0A43C}"/>
              </a:ext>
            </a:extLst>
          </p:cNvPr>
          <p:cNvSpPr txBox="1"/>
          <p:nvPr/>
        </p:nvSpPr>
        <p:spPr>
          <a:xfrm>
            <a:off x="685200" y="2011915"/>
            <a:ext cx="1348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Borrowers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C0E13-EAE2-444C-B36E-5A8AA8FF2E3B}"/>
              </a:ext>
            </a:extLst>
          </p:cNvPr>
          <p:cNvSpPr txBox="1"/>
          <p:nvPr/>
        </p:nvSpPr>
        <p:spPr>
          <a:xfrm>
            <a:off x="506346" y="3199465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partners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971F4B-DFB5-7D48-B126-3E111335CC4D}"/>
              </a:ext>
            </a:extLst>
          </p:cNvPr>
          <p:cNvSpPr>
            <a:spLocks noChangeAspect="1"/>
          </p:cNvSpPr>
          <p:nvPr/>
        </p:nvSpPr>
        <p:spPr>
          <a:xfrm>
            <a:off x="463868" y="4712846"/>
            <a:ext cx="1785263" cy="4753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96915-3DA1-044F-A2CB-D391B047C661}"/>
              </a:ext>
            </a:extLst>
          </p:cNvPr>
          <p:cNvSpPr txBox="1"/>
          <p:nvPr/>
        </p:nvSpPr>
        <p:spPr>
          <a:xfrm>
            <a:off x="629245" y="4750458"/>
            <a:ext cx="152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details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FC7613-6820-BB4A-9011-0C2191B46CDC}"/>
              </a:ext>
            </a:extLst>
          </p:cNvPr>
          <p:cNvSpPr/>
          <p:nvPr/>
        </p:nvSpPr>
        <p:spPr>
          <a:xfrm>
            <a:off x="5389968" y="3287620"/>
            <a:ext cx="2000212" cy="3467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DC415-51B5-D940-AF90-4D3459433992}"/>
              </a:ext>
            </a:extLst>
          </p:cNvPr>
          <p:cNvSpPr txBox="1"/>
          <p:nvPr/>
        </p:nvSpPr>
        <p:spPr>
          <a:xfrm>
            <a:off x="5558719" y="2641289"/>
            <a:ext cx="1662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E25F94-9A1E-3541-9E62-E2180D2E02AA}"/>
              </a:ext>
            </a:extLst>
          </p:cNvPr>
          <p:cNvSpPr txBox="1"/>
          <p:nvPr/>
        </p:nvSpPr>
        <p:spPr>
          <a:xfrm>
            <a:off x="5681386" y="3630151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~700 K posts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C78DD67-4B4E-5A4A-AA4B-796F8C07C032}"/>
              </a:ext>
            </a:extLst>
          </p:cNvPr>
          <p:cNvGraphicFramePr>
            <a:graphicFrameLocks noGrp="1"/>
          </p:cNvGraphicFramePr>
          <p:nvPr/>
        </p:nvGraphicFramePr>
        <p:xfrm>
          <a:off x="7996468" y="4712846"/>
          <a:ext cx="2124036" cy="138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018">
                  <a:extLst>
                    <a:ext uri="{9D8B030D-6E8A-4147-A177-3AD203B41FA5}">
                      <a16:colId xmlns:a16="http://schemas.microsoft.com/office/drawing/2014/main" val="2910055783"/>
                    </a:ext>
                  </a:extLst>
                </a:gridCol>
                <a:gridCol w="1062018">
                  <a:extLst>
                    <a:ext uri="{9D8B030D-6E8A-4147-A177-3AD203B41FA5}">
                      <a16:colId xmlns:a16="http://schemas.microsoft.com/office/drawing/2014/main" val="1977117157"/>
                    </a:ext>
                  </a:extLst>
                </a:gridCol>
              </a:tblGrid>
              <a:tr h="69454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00179"/>
                  </a:ext>
                </a:extLst>
              </a:tr>
              <a:tr h="6945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81306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0A2BB76-2816-BF4A-94EE-AB6B8F49B174}"/>
              </a:ext>
            </a:extLst>
          </p:cNvPr>
          <p:cNvSpPr txBox="1"/>
          <p:nvPr/>
        </p:nvSpPr>
        <p:spPr>
          <a:xfrm>
            <a:off x="8008708" y="4235645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Expired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212764-0D3D-DA4A-9558-C32E3C9141F2}"/>
              </a:ext>
            </a:extLst>
          </p:cNvPr>
          <p:cNvSpPr txBox="1"/>
          <p:nvPr/>
        </p:nvSpPr>
        <p:spPr>
          <a:xfrm>
            <a:off x="9166397" y="42222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E89BE7-2730-3040-8938-F34FFD19EE22}"/>
              </a:ext>
            </a:extLst>
          </p:cNvPr>
          <p:cNvSpPr txBox="1"/>
          <p:nvPr/>
        </p:nvSpPr>
        <p:spPr>
          <a:xfrm>
            <a:off x="8386181" y="3787660"/>
            <a:ext cx="1233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4EDCFC-2A09-B942-BFFF-6B7B7ABD95DD}"/>
              </a:ext>
            </a:extLst>
          </p:cNvPr>
          <p:cNvSpPr txBox="1"/>
          <p:nvPr/>
        </p:nvSpPr>
        <p:spPr>
          <a:xfrm>
            <a:off x="7000027" y="55903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CB6B1E-4FF2-6640-B50E-68979C61DC05}"/>
              </a:ext>
            </a:extLst>
          </p:cNvPr>
          <p:cNvSpPr txBox="1"/>
          <p:nvPr/>
        </p:nvSpPr>
        <p:spPr>
          <a:xfrm>
            <a:off x="7000027" y="4869282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Expired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420E97-76DC-6440-9715-261EADF44BA9}"/>
              </a:ext>
            </a:extLst>
          </p:cNvPr>
          <p:cNvSpPr txBox="1"/>
          <p:nvPr/>
        </p:nvSpPr>
        <p:spPr>
          <a:xfrm>
            <a:off x="6126420" y="5174287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4D4B5-F366-F740-B97C-BC5D80D8987B}"/>
              </a:ext>
            </a:extLst>
          </p:cNvPr>
          <p:cNvSpPr txBox="1"/>
          <p:nvPr/>
        </p:nvSpPr>
        <p:spPr>
          <a:xfrm>
            <a:off x="7995812" y="323004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score: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62%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BC32CA-D82D-E54B-BD0D-8693FF996FF9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8FA7D350-DB27-1B43-8B3E-5C2909471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79FDAD6B-0998-A348-95FD-FABA5FF93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47F2979-E4F1-944F-8DF1-B1165411D8B7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953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E0D110-2706-3A49-9B63-75A935A115CB}"/>
              </a:ext>
            </a:extLst>
          </p:cNvPr>
          <p:cNvSpPr txBox="1"/>
          <p:nvPr/>
        </p:nvSpPr>
        <p:spPr>
          <a:xfrm>
            <a:off x="423082" y="180724"/>
            <a:ext cx="344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and validation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6AD2EB-0F8F-F242-AA90-4DB13121E3D4}"/>
              </a:ext>
            </a:extLst>
          </p:cNvPr>
          <p:cNvSpPr>
            <a:spLocks noChangeAspect="1"/>
          </p:cNvSpPr>
          <p:nvPr/>
        </p:nvSpPr>
        <p:spPr>
          <a:xfrm>
            <a:off x="463870" y="1962359"/>
            <a:ext cx="1827742" cy="4753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B6A801-35AF-B74A-990B-763ACDFACD81}"/>
              </a:ext>
            </a:extLst>
          </p:cNvPr>
          <p:cNvSpPr>
            <a:spLocks noChangeAspect="1"/>
          </p:cNvSpPr>
          <p:nvPr/>
        </p:nvSpPr>
        <p:spPr>
          <a:xfrm>
            <a:off x="463869" y="2875046"/>
            <a:ext cx="1827743" cy="475334"/>
          </a:xfrm>
          <a:prstGeom prst="roundRect">
            <a:avLst/>
          </a:prstGeom>
          <a:solidFill>
            <a:srgbClr val="9D9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6FB14-E88D-7E46-878C-3D305DC8968F}"/>
              </a:ext>
            </a:extLst>
          </p:cNvPr>
          <p:cNvSpPr txBox="1"/>
          <p:nvPr/>
        </p:nvSpPr>
        <p:spPr>
          <a:xfrm>
            <a:off x="2465491" y="1950313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Female/Male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ED1E9-F7C3-5E45-9E70-226AD2CBBA1C}"/>
              </a:ext>
            </a:extLst>
          </p:cNvPr>
          <p:cNvSpPr txBox="1"/>
          <p:nvPr/>
        </p:nvSpPr>
        <p:spPr>
          <a:xfrm>
            <a:off x="2504184" y="5587355"/>
            <a:ext cx="199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tags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0CA26-D5CE-BD4C-9E18-68B0B49BB495}"/>
              </a:ext>
            </a:extLst>
          </p:cNvPr>
          <p:cNvSpPr txBox="1"/>
          <p:nvPr/>
        </p:nvSpPr>
        <p:spPr>
          <a:xfrm>
            <a:off x="2948785" y="36905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B96DC4-6426-6A46-95B8-EC63CDAB4CC7}"/>
              </a:ext>
            </a:extLst>
          </p:cNvPr>
          <p:cNvSpPr txBox="1"/>
          <p:nvPr/>
        </p:nvSpPr>
        <p:spPr>
          <a:xfrm>
            <a:off x="2498050" y="2799154"/>
            <a:ext cx="2303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Partner risk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loans posted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amount raised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A1E727-977C-4A4D-922F-F31600B0A43C}"/>
              </a:ext>
            </a:extLst>
          </p:cNvPr>
          <p:cNvSpPr txBox="1"/>
          <p:nvPr/>
        </p:nvSpPr>
        <p:spPr>
          <a:xfrm>
            <a:off x="685200" y="2011915"/>
            <a:ext cx="1348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Borrowers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C0E13-EAE2-444C-B36E-5A8AA8FF2E3B}"/>
              </a:ext>
            </a:extLst>
          </p:cNvPr>
          <p:cNvSpPr txBox="1"/>
          <p:nvPr/>
        </p:nvSpPr>
        <p:spPr>
          <a:xfrm>
            <a:off x="506346" y="2908514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partners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971F4B-DFB5-7D48-B126-3E111335CC4D}"/>
              </a:ext>
            </a:extLst>
          </p:cNvPr>
          <p:cNvSpPr>
            <a:spLocks noChangeAspect="1"/>
          </p:cNvSpPr>
          <p:nvPr/>
        </p:nvSpPr>
        <p:spPr>
          <a:xfrm>
            <a:off x="463868" y="4172512"/>
            <a:ext cx="1785263" cy="4753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96915-3DA1-044F-A2CB-D391B047C661}"/>
              </a:ext>
            </a:extLst>
          </p:cNvPr>
          <p:cNvSpPr txBox="1"/>
          <p:nvPr/>
        </p:nvSpPr>
        <p:spPr>
          <a:xfrm>
            <a:off x="629245" y="4210124"/>
            <a:ext cx="152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details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FC7613-6820-BB4A-9011-0C2191B46CDC}"/>
              </a:ext>
            </a:extLst>
          </p:cNvPr>
          <p:cNvSpPr/>
          <p:nvPr/>
        </p:nvSpPr>
        <p:spPr>
          <a:xfrm>
            <a:off x="5244683" y="3753265"/>
            <a:ext cx="2000212" cy="3467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DC415-51B5-D940-AF90-4D3459433992}"/>
              </a:ext>
            </a:extLst>
          </p:cNvPr>
          <p:cNvSpPr txBox="1"/>
          <p:nvPr/>
        </p:nvSpPr>
        <p:spPr>
          <a:xfrm>
            <a:off x="5413434" y="3106934"/>
            <a:ext cx="1662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E25F94-9A1E-3541-9E62-E2180D2E02AA}"/>
              </a:ext>
            </a:extLst>
          </p:cNvPr>
          <p:cNvSpPr txBox="1"/>
          <p:nvPr/>
        </p:nvSpPr>
        <p:spPr>
          <a:xfrm>
            <a:off x="5536101" y="4095796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~700 K posts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C78DD67-4B4E-5A4A-AA4B-796F8C07C032}"/>
              </a:ext>
            </a:extLst>
          </p:cNvPr>
          <p:cNvGraphicFramePr>
            <a:graphicFrameLocks noGrp="1"/>
          </p:cNvGraphicFramePr>
          <p:nvPr/>
        </p:nvGraphicFramePr>
        <p:xfrm>
          <a:off x="7704269" y="5072105"/>
          <a:ext cx="2124036" cy="138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018">
                  <a:extLst>
                    <a:ext uri="{9D8B030D-6E8A-4147-A177-3AD203B41FA5}">
                      <a16:colId xmlns:a16="http://schemas.microsoft.com/office/drawing/2014/main" val="2910055783"/>
                    </a:ext>
                  </a:extLst>
                </a:gridCol>
                <a:gridCol w="1062018">
                  <a:extLst>
                    <a:ext uri="{9D8B030D-6E8A-4147-A177-3AD203B41FA5}">
                      <a16:colId xmlns:a16="http://schemas.microsoft.com/office/drawing/2014/main" val="1977117157"/>
                    </a:ext>
                  </a:extLst>
                </a:gridCol>
              </a:tblGrid>
              <a:tr h="69454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900179"/>
                  </a:ext>
                </a:extLst>
              </a:tr>
              <a:tr h="6945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E79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81306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0A2BB76-2816-BF4A-94EE-AB6B8F49B174}"/>
              </a:ext>
            </a:extLst>
          </p:cNvPr>
          <p:cNvSpPr txBox="1"/>
          <p:nvPr/>
        </p:nvSpPr>
        <p:spPr>
          <a:xfrm>
            <a:off x="7716509" y="4594904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Expired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212764-0D3D-DA4A-9558-C32E3C9141F2}"/>
              </a:ext>
            </a:extLst>
          </p:cNvPr>
          <p:cNvSpPr txBox="1"/>
          <p:nvPr/>
        </p:nvSpPr>
        <p:spPr>
          <a:xfrm>
            <a:off x="8874198" y="45815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E89BE7-2730-3040-8938-F34FFD19EE22}"/>
              </a:ext>
            </a:extLst>
          </p:cNvPr>
          <p:cNvSpPr txBox="1"/>
          <p:nvPr/>
        </p:nvSpPr>
        <p:spPr>
          <a:xfrm>
            <a:off x="8093982" y="4146919"/>
            <a:ext cx="1233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4EDCFC-2A09-B942-BFFF-6B7B7ABD95DD}"/>
              </a:ext>
            </a:extLst>
          </p:cNvPr>
          <p:cNvSpPr txBox="1"/>
          <p:nvPr/>
        </p:nvSpPr>
        <p:spPr>
          <a:xfrm>
            <a:off x="6707828" y="59495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CB6B1E-4FF2-6640-B50E-68979C61DC05}"/>
              </a:ext>
            </a:extLst>
          </p:cNvPr>
          <p:cNvSpPr txBox="1"/>
          <p:nvPr/>
        </p:nvSpPr>
        <p:spPr>
          <a:xfrm>
            <a:off x="6707828" y="5228541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Expired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420E97-76DC-6440-9715-261EADF44BA9}"/>
              </a:ext>
            </a:extLst>
          </p:cNvPr>
          <p:cNvSpPr txBox="1"/>
          <p:nvPr/>
        </p:nvSpPr>
        <p:spPr>
          <a:xfrm>
            <a:off x="5834221" y="5533546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4D4B5-F366-F740-B97C-BC5D80D8987B}"/>
              </a:ext>
            </a:extLst>
          </p:cNvPr>
          <p:cNvSpPr txBox="1"/>
          <p:nvPr/>
        </p:nvSpPr>
        <p:spPr>
          <a:xfrm>
            <a:off x="7720563" y="366805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score: </a:t>
            </a:r>
            <a:r>
              <a:rPr lang="en-US" sz="2000" b="1" dirty="0">
                <a:solidFill>
                  <a:srgbClr val="FF2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C0B57-2F35-1A4F-9148-0E6692CF99E9}"/>
              </a:ext>
            </a:extLst>
          </p:cNvPr>
          <p:cNvSpPr txBox="1"/>
          <p:nvPr/>
        </p:nvSpPr>
        <p:spPr>
          <a:xfrm>
            <a:off x="506346" y="998187"/>
            <a:ext cx="775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with features from topic modeling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90120B-E76F-AB49-AA37-255919E6A8A6}"/>
              </a:ext>
            </a:extLst>
          </p:cNvPr>
          <p:cNvSpPr>
            <a:spLocks noChangeAspect="1"/>
          </p:cNvSpPr>
          <p:nvPr/>
        </p:nvSpPr>
        <p:spPr>
          <a:xfrm>
            <a:off x="463868" y="5515096"/>
            <a:ext cx="1785263" cy="4753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45018D-F3BD-3A41-8298-18BC5B861BAB}"/>
              </a:ext>
            </a:extLst>
          </p:cNvPr>
          <p:cNvSpPr txBox="1"/>
          <p:nvPr/>
        </p:nvSpPr>
        <p:spPr>
          <a:xfrm>
            <a:off x="629245" y="5552708"/>
            <a:ext cx="152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66F703-C7CD-E24C-803B-18E0D9E374FB}"/>
              </a:ext>
            </a:extLst>
          </p:cNvPr>
          <p:cNvSpPr txBox="1"/>
          <p:nvPr/>
        </p:nvSpPr>
        <p:spPr>
          <a:xfrm>
            <a:off x="2498050" y="4125851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Repayment method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578E08-7138-5A40-83E8-0B8F612F3041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D7E7F911-54E4-7F46-A38C-E3CB8F0ED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428D360C-25FF-A24A-B9C4-4E6435CA4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FFFC2B0-787C-A241-967A-2B07BEA01161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326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57F06F-AEC8-6549-BE90-BF1EE0532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96256"/>
              </p:ext>
            </p:extLst>
          </p:nvPr>
        </p:nvGraphicFramePr>
        <p:xfrm>
          <a:off x="3234703" y="1147717"/>
          <a:ext cx="5121810" cy="525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905">
                  <a:extLst>
                    <a:ext uri="{9D8B030D-6E8A-4147-A177-3AD203B41FA5}">
                      <a16:colId xmlns:a16="http://schemas.microsoft.com/office/drawing/2014/main" val="2910055783"/>
                    </a:ext>
                  </a:extLst>
                </a:gridCol>
                <a:gridCol w="2560905">
                  <a:extLst>
                    <a:ext uri="{9D8B030D-6E8A-4147-A177-3AD203B41FA5}">
                      <a16:colId xmlns:a16="http://schemas.microsoft.com/office/drawing/2014/main" val="1977117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Importance/%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453525"/>
                  </a:ext>
                </a:extLst>
              </a:tr>
              <a:tr h="60016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 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900179"/>
                  </a:ext>
                </a:extLst>
              </a:tr>
              <a:tr h="60016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Num_tag</a:t>
                      </a:r>
                      <a:endParaRPr lang="en-US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813062"/>
                  </a:ext>
                </a:extLst>
              </a:tr>
              <a:tr h="60016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 of personal story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536974"/>
                  </a:ext>
                </a:extLst>
              </a:tr>
              <a:tr h="60016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528155"/>
                  </a:ext>
                </a:extLst>
              </a:tr>
              <a:tr h="60016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Repayment 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142394"/>
                  </a:ext>
                </a:extLst>
              </a:tr>
              <a:tr h="60016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Distribution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522217"/>
                  </a:ext>
                </a:extLst>
              </a:tr>
              <a:tr h="60016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6708773"/>
                  </a:ext>
                </a:extLst>
              </a:tr>
              <a:tr h="600165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63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2BDA9-46B9-374A-A433-EE7067450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6" r="58000" b="10976"/>
          <a:stretch/>
        </p:blipFill>
        <p:spPr>
          <a:xfrm>
            <a:off x="2504902" y="841693"/>
            <a:ext cx="2011680" cy="232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301EC-CF05-514A-97D6-9CEDBC876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27" r="2985" b="24413"/>
          <a:stretch/>
        </p:blipFill>
        <p:spPr>
          <a:xfrm>
            <a:off x="1673051" y="3429000"/>
            <a:ext cx="3675382" cy="3206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E155B-5F04-E843-8B47-FCF8D825B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3" y="816572"/>
            <a:ext cx="4809106" cy="5818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46586-37E0-6946-AA60-2D7E4B859A4A}"/>
              </a:ext>
            </a:extLst>
          </p:cNvPr>
          <p:cNvSpPr txBox="1"/>
          <p:nvPr/>
        </p:nvSpPr>
        <p:spPr>
          <a:xfrm>
            <a:off x="304800" y="120001"/>
            <a:ext cx="7296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Kiva.org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world’s first micro-lending platform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46D1DC-9E23-1A4A-9749-0B71DEE1B72F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1818F5CC-9D54-6E41-8BE9-BA49C4335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1B46060D-D4D6-064E-A54D-F866CC412F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4486F9-DB61-3C4A-9079-F38AB3BA4108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3494A-F3A1-6C43-B0F9-4F9777F08841}"/>
              </a:ext>
            </a:extLst>
          </p:cNvPr>
          <p:cNvSpPr txBox="1"/>
          <p:nvPr/>
        </p:nvSpPr>
        <p:spPr>
          <a:xfrm>
            <a:off x="354480" y="3823854"/>
            <a:ext cx="149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Fundraising period: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days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CD12D7-8EE5-9A43-AC4D-D3D44466B904}"/>
              </a:ext>
            </a:extLst>
          </p:cNvPr>
          <p:cNvSpPr/>
          <p:nvPr/>
        </p:nvSpPr>
        <p:spPr>
          <a:xfrm>
            <a:off x="349135" y="3725835"/>
            <a:ext cx="1343890" cy="10955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2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8F91BB-1C8D-B34C-98DC-2145BA73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0" y="1619414"/>
            <a:ext cx="6200640" cy="3513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96433-EBFB-884D-A1C4-9EF81C118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42" y="1373586"/>
            <a:ext cx="5705458" cy="39499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BED496-710C-1045-8892-1A3744BC6B51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38704E36-699C-A64C-807D-5ECEB1FF3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B2ACB11D-CCD2-1648-8047-B8B1C4E13B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88361A-7C45-4A45-8BD4-88A3ECD349DB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3AA7C-A0FD-D54B-BE70-8CFE32EC3BF5}"/>
              </a:ext>
            </a:extLst>
          </p:cNvPr>
          <p:cNvSpPr txBox="1"/>
          <p:nvPr/>
        </p:nvSpPr>
        <p:spPr>
          <a:xfrm>
            <a:off x="-582203" y="180724"/>
            <a:ext cx="10689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Needs: Number of non-funded Kiva loans are increasing! </a:t>
            </a:r>
          </a:p>
        </p:txBody>
      </p:sp>
    </p:spTree>
    <p:extLst>
      <p:ext uri="{BB962C8B-B14F-4D97-AF65-F5344CB8AC3E}">
        <p14:creationId xmlns:p14="http://schemas.microsoft.com/office/powerpoint/2010/main" val="284961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8F91BB-1C8D-B34C-98DC-2145BA73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02" y="1672152"/>
            <a:ext cx="6200640" cy="3513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96433-EBFB-884D-A1C4-9EF81C118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42" y="1373586"/>
            <a:ext cx="5669280" cy="39248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FB571F-FC1E-D547-80A1-48501697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42" y="1386112"/>
            <a:ext cx="5669280" cy="39248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3797BB-E3EC-CB47-81FE-35431A0B5B3B}"/>
              </a:ext>
            </a:extLst>
          </p:cNvPr>
          <p:cNvSpPr/>
          <p:nvPr/>
        </p:nvSpPr>
        <p:spPr>
          <a:xfrm>
            <a:off x="8888420" y="4246418"/>
            <a:ext cx="3048000" cy="868680"/>
          </a:xfrm>
          <a:prstGeom prst="ellipse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DD03D8-8E50-1046-AA91-67948466556D}"/>
              </a:ext>
            </a:extLst>
          </p:cNvPr>
          <p:cNvSpPr/>
          <p:nvPr/>
        </p:nvSpPr>
        <p:spPr>
          <a:xfrm>
            <a:off x="6978535" y="2047702"/>
            <a:ext cx="2865120" cy="426720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04B910-D146-F54B-BAE1-AF294077A860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51724C70-023F-8C41-AC7E-6DD6F7858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643C551D-2868-AE49-909B-322AA05E8E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B581D8-8628-D640-9E3C-3FF396585475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A2EAFD-6E8D-DD4E-A4AF-C26BA87E5615}"/>
              </a:ext>
            </a:extLst>
          </p:cNvPr>
          <p:cNvSpPr txBox="1"/>
          <p:nvPr/>
        </p:nvSpPr>
        <p:spPr>
          <a:xfrm>
            <a:off x="-582203" y="180724"/>
            <a:ext cx="10689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Needs: Number of non-funded Kiva loans are increasing! </a:t>
            </a:r>
          </a:p>
        </p:txBody>
      </p:sp>
    </p:spTree>
    <p:extLst>
      <p:ext uri="{BB962C8B-B14F-4D97-AF65-F5344CB8AC3E}">
        <p14:creationId xmlns:p14="http://schemas.microsoft.com/office/powerpoint/2010/main" val="37645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BC53206-9902-B145-BB79-F652F8577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95361">
            <a:off x="9288009" y="2951533"/>
            <a:ext cx="457200" cy="535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CC70C-E783-7949-AAB0-C414E0E162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27" t="23487" r="7441" b="29684"/>
          <a:stretch/>
        </p:blipFill>
        <p:spPr>
          <a:xfrm>
            <a:off x="5415213" y="1262983"/>
            <a:ext cx="1361573" cy="78636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CC2999F-E101-B94E-B0F6-EAFB37880374}"/>
              </a:ext>
            </a:extLst>
          </p:cNvPr>
          <p:cNvSpPr/>
          <p:nvPr/>
        </p:nvSpPr>
        <p:spPr>
          <a:xfrm rot="20251892">
            <a:off x="2758943" y="4057907"/>
            <a:ext cx="1586511" cy="3467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9476E-A6A1-9F45-BA78-317C0C68DB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93"/>
          <a:stretch/>
        </p:blipFill>
        <p:spPr>
          <a:xfrm>
            <a:off x="10239957" y="3062359"/>
            <a:ext cx="1097280" cy="1294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5D52D-407F-9347-92C5-3BA5D39FBA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20" t="5146" r="3326" b="4617"/>
          <a:stretch/>
        </p:blipFill>
        <p:spPr>
          <a:xfrm>
            <a:off x="5045966" y="2160616"/>
            <a:ext cx="2281095" cy="32578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FF0B9-3AD2-CE4D-820C-FF01D7A7416F}"/>
              </a:ext>
            </a:extLst>
          </p:cNvPr>
          <p:cNvGrpSpPr/>
          <p:nvPr/>
        </p:nvGrpSpPr>
        <p:grpSpPr>
          <a:xfrm>
            <a:off x="576375" y="1355720"/>
            <a:ext cx="1645920" cy="1748606"/>
            <a:chOff x="637800" y="1721130"/>
            <a:chExt cx="1645920" cy="17486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8A585A7-8F2C-6B47-B100-7C64A5EB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7000" y="2315849"/>
              <a:ext cx="914400" cy="11538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7B2B78-57B9-DA42-9815-BAD92F13A9AF}"/>
                </a:ext>
              </a:extLst>
            </p:cNvPr>
            <p:cNvSpPr txBox="1"/>
            <p:nvPr/>
          </p:nvSpPr>
          <p:spPr>
            <a:xfrm>
              <a:off x="678914" y="1721130"/>
              <a:ext cx="1580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Borrowers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9BDB6AC-C390-F048-907A-6D4B2C922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800" y="1722205"/>
              <a:ext cx="1645920" cy="4753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569E2E-950C-A94E-B7FA-2BB1EB602DA2}"/>
              </a:ext>
            </a:extLst>
          </p:cNvPr>
          <p:cNvGrpSpPr/>
          <p:nvPr/>
        </p:nvGrpSpPr>
        <p:grpSpPr>
          <a:xfrm>
            <a:off x="305015" y="3900929"/>
            <a:ext cx="2173438" cy="1723055"/>
            <a:chOff x="415930" y="3178752"/>
            <a:chExt cx="2173438" cy="17230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F03E88-EE69-BE4E-9F7A-7C3ACEE69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6490" y="3735947"/>
              <a:ext cx="914400" cy="116586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0AC2BA-1404-0A42-A354-AFEDCBFE088A}"/>
                </a:ext>
              </a:extLst>
            </p:cNvPr>
            <p:cNvSpPr txBox="1"/>
            <p:nvPr/>
          </p:nvSpPr>
          <p:spPr>
            <a:xfrm>
              <a:off x="533997" y="3195618"/>
              <a:ext cx="2055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Field partners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EF56772-3F02-BE49-811C-B1562BC77D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930" y="3178752"/>
              <a:ext cx="2173425" cy="457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77C229-8D4C-AE4F-A219-E546A79E5C23}"/>
              </a:ext>
            </a:extLst>
          </p:cNvPr>
          <p:cNvCxnSpPr/>
          <p:nvPr/>
        </p:nvCxnSpPr>
        <p:spPr>
          <a:xfrm>
            <a:off x="1263328" y="3240898"/>
            <a:ext cx="0" cy="5486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C839B1-B77A-4E46-B10F-D2181E4F27C0}"/>
              </a:ext>
            </a:extLst>
          </p:cNvPr>
          <p:cNvCxnSpPr>
            <a:cxnSpLocks/>
          </p:cNvCxnSpPr>
          <p:nvPr/>
        </p:nvCxnSpPr>
        <p:spPr>
          <a:xfrm flipH="1" flipV="1">
            <a:off x="1415728" y="3240894"/>
            <a:ext cx="0" cy="5486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376EC38-9FFF-7D4C-8C9E-4A2D9595B6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156" r="21986" b="9552"/>
          <a:stretch/>
        </p:blipFill>
        <p:spPr>
          <a:xfrm>
            <a:off x="8415676" y="2377196"/>
            <a:ext cx="1371600" cy="69828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2C6215D-1C6B-8B4F-A3FE-9B144B1AF509}"/>
              </a:ext>
            </a:extLst>
          </p:cNvPr>
          <p:cNvSpPr txBox="1"/>
          <p:nvPr/>
        </p:nvSpPr>
        <p:spPr>
          <a:xfrm>
            <a:off x="10174402" y="244317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15C1475-12EA-0648-BE44-E4B98A87D842}"/>
              </a:ext>
            </a:extLst>
          </p:cNvPr>
          <p:cNvSpPr>
            <a:spLocks noChangeAspect="1"/>
          </p:cNvSpPr>
          <p:nvPr/>
        </p:nvSpPr>
        <p:spPr>
          <a:xfrm>
            <a:off x="10013073" y="2426311"/>
            <a:ext cx="1584722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664F12-CEDC-E64B-9886-0073DD75ACC6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165B7E1A-8E35-B243-8A43-08B6B7298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F5E1E56E-9137-3E41-95DD-459FAEA8C4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90389C3-8B94-7044-BCFF-B14496E10BC4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03181F-35D2-4B49-AD04-BE148396C394}"/>
              </a:ext>
            </a:extLst>
          </p:cNvPr>
          <p:cNvSpPr txBox="1"/>
          <p:nvPr/>
        </p:nvSpPr>
        <p:spPr>
          <a:xfrm>
            <a:off x="357007" y="172589"/>
            <a:ext cx="7992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E8807AE4-B50F-C442-87AC-2D1EBEAD296D}"/>
              </a:ext>
            </a:extLst>
          </p:cNvPr>
          <p:cNvSpPr/>
          <p:nvPr/>
        </p:nvSpPr>
        <p:spPr>
          <a:xfrm rot="10800000">
            <a:off x="7662702" y="3429000"/>
            <a:ext cx="2281095" cy="29352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8220DEF-7F8C-634C-BC15-7EA486FCD6CC}"/>
              </a:ext>
            </a:extLst>
          </p:cNvPr>
          <p:cNvSpPr/>
          <p:nvPr/>
        </p:nvSpPr>
        <p:spPr>
          <a:xfrm rot="1576822">
            <a:off x="2658496" y="2644251"/>
            <a:ext cx="1586511" cy="3467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0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2BC53206-9902-B145-BB79-F652F8577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95361">
            <a:off x="9470262" y="2951104"/>
            <a:ext cx="457200" cy="53564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CC2999F-E101-B94E-B0F6-EAFB37880374}"/>
              </a:ext>
            </a:extLst>
          </p:cNvPr>
          <p:cNvSpPr/>
          <p:nvPr/>
        </p:nvSpPr>
        <p:spPr>
          <a:xfrm>
            <a:off x="5432081" y="3423984"/>
            <a:ext cx="1073729" cy="3467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79476E-A6A1-9F45-BA78-317C0C68DB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93"/>
          <a:stretch/>
        </p:blipFill>
        <p:spPr>
          <a:xfrm>
            <a:off x="10510040" y="3069635"/>
            <a:ext cx="1097280" cy="1294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5D52D-407F-9347-92C5-3BA5D39FBA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0" t="5146" r="3326" b="4617"/>
          <a:stretch/>
        </p:blipFill>
        <p:spPr>
          <a:xfrm>
            <a:off x="6659033" y="2131147"/>
            <a:ext cx="2011680" cy="28730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FF0B9-3AD2-CE4D-820C-FF01D7A7416F}"/>
              </a:ext>
            </a:extLst>
          </p:cNvPr>
          <p:cNvGrpSpPr/>
          <p:nvPr/>
        </p:nvGrpSpPr>
        <p:grpSpPr>
          <a:xfrm>
            <a:off x="576375" y="1355720"/>
            <a:ext cx="1645920" cy="1748606"/>
            <a:chOff x="637800" y="1721130"/>
            <a:chExt cx="1645920" cy="174860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8A585A7-8F2C-6B47-B100-7C64A5EB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000" y="2315849"/>
              <a:ext cx="914400" cy="11538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7B2B78-57B9-DA42-9815-BAD92F13A9AF}"/>
                </a:ext>
              </a:extLst>
            </p:cNvPr>
            <p:cNvSpPr txBox="1"/>
            <p:nvPr/>
          </p:nvSpPr>
          <p:spPr>
            <a:xfrm>
              <a:off x="678914" y="1721130"/>
              <a:ext cx="1580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Borrowers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9BDB6AC-C390-F048-907A-6D4B2C922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800" y="1722205"/>
              <a:ext cx="1645920" cy="4753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569E2E-950C-A94E-B7FA-2BB1EB602DA2}"/>
              </a:ext>
            </a:extLst>
          </p:cNvPr>
          <p:cNvGrpSpPr/>
          <p:nvPr/>
        </p:nvGrpSpPr>
        <p:grpSpPr>
          <a:xfrm>
            <a:off x="305015" y="3900929"/>
            <a:ext cx="2173438" cy="1723055"/>
            <a:chOff x="415930" y="3178752"/>
            <a:chExt cx="2173438" cy="17230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FF03E88-EE69-BE4E-9F7A-7C3ACEE69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6490" y="3735947"/>
              <a:ext cx="914400" cy="116586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0AC2BA-1404-0A42-A354-AFEDCBFE088A}"/>
                </a:ext>
              </a:extLst>
            </p:cNvPr>
            <p:cNvSpPr txBox="1"/>
            <p:nvPr/>
          </p:nvSpPr>
          <p:spPr>
            <a:xfrm>
              <a:off x="533997" y="3195618"/>
              <a:ext cx="2055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Field partners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EF56772-3F02-BE49-811C-B1562BC77D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930" y="3178752"/>
              <a:ext cx="2173425" cy="457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77C229-8D4C-AE4F-A219-E546A79E5C23}"/>
              </a:ext>
            </a:extLst>
          </p:cNvPr>
          <p:cNvCxnSpPr/>
          <p:nvPr/>
        </p:nvCxnSpPr>
        <p:spPr>
          <a:xfrm>
            <a:off x="1263328" y="3240898"/>
            <a:ext cx="0" cy="5486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C839B1-B77A-4E46-B10F-D2181E4F27C0}"/>
              </a:ext>
            </a:extLst>
          </p:cNvPr>
          <p:cNvCxnSpPr>
            <a:cxnSpLocks/>
          </p:cNvCxnSpPr>
          <p:nvPr/>
        </p:nvCxnSpPr>
        <p:spPr>
          <a:xfrm flipH="1" flipV="1">
            <a:off x="1415728" y="3240894"/>
            <a:ext cx="0" cy="5486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282BA9-B067-454D-A9E1-033BD4ED9D06}"/>
              </a:ext>
            </a:extLst>
          </p:cNvPr>
          <p:cNvSpPr txBox="1"/>
          <p:nvPr/>
        </p:nvSpPr>
        <p:spPr>
          <a:xfrm>
            <a:off x="3225734" y="2001575"/>
            <a:ext cx="20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60ECAF9-B54B-2545-AEBA-6DCDAB7F3154}"/>
              </a:ext>
            </a:extLst>
          </p:cNvPr>
          <p:cNvSpPr>
            <a:spLocks/>
          </p:cNvSpPr>
          <p:nvPr/>
        </p:nvSpPr>
        <p:spPr>
          <a:xfrm>
            <a:off x="3317505" y="1936061"/>
            <a:ext cx="1828800" cy="5486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FE1D0B8-5645-CC45-8971-7FEF8F52C95A}"/>
              </a:ext>
            </a:extLst>
          </p:cNvPr>
          <p:cNvSpPr/>
          <p:nvPr/>
        </p:nvSpPr>
        <p:spPr>
          <a:xfrm>
            <a:off x="3261141" y="2549152"/>
            <a:ext cx="2011676" cy="215794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685F92-E328-844D-8CDA-FAD0850C0099}"/>
              </a:ext>
            </a:extLst>
          </p:cNvPr>
          <p:cNvSpPr txBox="1"/>
          <p:nvPr/>
        </p:nvSpPr>
        <p:spPr>
          <a:xfrm>
            <a:off x="3317505" y="3253528"/>
            <a:ext cx="201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GivaMe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DD44E8-F4C8-534D-BCB5-023AC0A4C30F}"/>
              </a:ext>
            </a:extLst>
          </p:cNvPr>
          <p:cNvCxnSpPr>
            <a:cxnSpLocks/>
          </p:cNvCxnSpPr>
          <p:nvPr/>
        </p:nvCxnSpPr>
        <p:spPr>
          <a:xfrm>
            <a:off x="1876959" y="2484701"/>
            <a:ext cx="1189916" cy="73407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11F585-8429-5840-912D-6B3729022D31}"/>
              </a:ext>
            </a:extLst>
          </p:cNvPr>
          <p:cNvCxnSpPr>
            <a:cxnSpLocks/>
          </p:cNvCxnSpPr>
          <p:nvPr/>
        </p:nvCxnSpPr>
        <p:spPr>
          <a:xfrm flipV="1">
            <a:off x="1918044" y="4148627"/>
            <a:ext cx="1216992" cy="884262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376EC38-9FFF-7D4C-8C9E-4A2D9595B6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156" r="21986" b="9552"/>
          <a:stretch/>
        </p:blipFill>
        <p:spPr>
          <a:xfrm>
            <a:off x="8750144" y="2371351"/>
            <a:ext cx="1371600" cy="69828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2C6215D-1C6B-8B4F-A3FE-9B144B1AF509}"/>
              </a:ext>
            </a:extLst>
          </p:cNvPr>
          <p:cNvSpPr txBox="1"/>
          <p:nvPr/>
        </p:nvSpPr>
        <p:spPr>
          <a:xfrm>
            <a:off x="10471259" y="242984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Lenders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15C1475-12EA-0648-BE44-E4B98A87D842}"/>
              </a:ext>
            </a:extLst>
          </p:cNvPr>
          <p:cNvSpPr>
            <a:spLocks noChangeAspect="1"/>
          </p:cNvSpPr>
          <p:nvPr/>
        </p:nvSpPr>
        <p:spPr>
          <a:xfrm>
            <a:off x="10309930" y="2412974"/>
            <a:ext cx="1584722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B20B8CC8-BB60-DE4D-80FD-D49B23A1E744}"/>
              </a:ext>
            </a:extLst>
          </p:cNvPr>
          <p:cNvSpPr/>
          <p:nvPr/>
        </p:nvSpPr>
        <p:spPr>
          <a:xfrm rot="10800000">
            <a:off x="8824014" y="3423984"/>
            <a:ext cx="1146144" cy="3467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7664F12-CEDC-E64B-9886-0073DD75ACC6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165B7E1A-8E35-B243-8A43-08B6B7298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F5E1E56E-9137-3E41-95DD-459FAEA8C4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90389C3-8B94-7044-BCFF-B14496E10BC4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03181F-35D2-4B49-AD04-BE148396C394}"/>
              </a:ext>
            </a:extLst>
          </p:cNvPr>
          <p:cNvSpPr txBox="1"/>
          <p:nvPr/>
        </p:nvSpPr>
        <p:spPr>
          <a:xfrm>
            <a:off x="423081" y="180724"/>
            <a:ext cx="10189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E3111F-0459-1B4E-AC91-69F6B40141AC}"/>
              </a:ext>
            </a:extLst>
          </p:cNvPr>
          <p:cNvSpPr/>
          <p:nvPr/>
        </p:nvSpPr>
        <p:spPr>
          <a:xfrm>
            <a:off x="2895565" y="4742116"/>
            <a:ext cx="3007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chance of a loan request being fully funded</a:t>
            </a:r>
            <a:endParaRPr lang="en-US" sz="2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95BAC7C-2B3E-F343-A896-F4DD3549C9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127" t="23487" r="7441" b="29684"/>
          <a:stretch/>
        </p:blipFill>
        <p:spPr>
          <a:xfrm>
            <a:off x="6984086" y="1190137"/>
            <a:ext cx="1361573" cy="78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8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E0D110-2706-3A49-9B63-75A935A115CB}"/>
              </a:ext>
            </a:extLst>
          </p:cNvPr>
          <p:cNvSpPr txBox="1"/>
          <p:nvPr/>
        </p:nvSpPr>
        <p:spPr>
          <a:xfrm>
            <a:off x="423082" y="180724"/>
            <a:ext cx="344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6AD2EB-0F8F-F242-AA90-4DB13121E3D4}"/>
              </a:ext>
            </a:extLst>
          </p:cNvPr>
          <p:cNvSpPr>
            <a:spLocks noChangeAspect="1"/>
          </p:cNvSpPr>
          <p:nvPr/>
        </p:nvSpPr>
        <p:spPr>
          <a:xfrm>
            <a:off x="463870" y="1962359"/>
            <a:ext cx="1827742" cy="4753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B6A801-35AF-B74A-990B-763ACDFACD81}"/>
              </a:ext>
            </a:extLst>
          </p:cNvPr>
          <p:cNvSpPr>
            <a:spLocks noChangeAspect="1"/>
          </p:cNvSpPr>
          <p:nvPr/>
        </p:nvSpPr>
        <p:spPr>
          <a:xfrm>
            <a:off x="463869" y="3154817"/>
            <a:ext cx="1827743" cy="475334"/>
          </a:xfrm>
          <a:prstGeom prst="roundRect">
            <a:avLst/>
          </a:prstGeom>
          <a:solidFill>
            <a:srgbClr val="9D9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ECDEA-4413-8346-92AC-34F79272E137}"/>
              </a:ext>
            </a:extLst>
          </p:cNvPr>
          <p:cNvSpPr txBox="1"/>
          <p:nvPr/>
        </p:nvSpPr>
        <p:spPr>
          <a:xfrm>
            <a:off x="852891" y="985842"/>
            <a:ext cx="390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from Kiva website: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6FB14-E88D-7E46-878C-3D305DC8968F}"/>
              </a:ext>
            </a:extLst>
          </p:cNvPr>
          <p:cNvSpPr txBox="1"/>
          <p:nvPr/>
        </p:nvSpPr>
        <p:spPr>
          <a:xfrm>
            <a:off x="2465491" y="1950313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ED1E9-F7C3-5E45-9E70-226AD2CBBA1C}"/>
              </a:ext>
            </a:extLst>
          </p:cNvPr>
          <p:cNvSpPr txBox="1"/>
          <p:nvPr/>
        </p:nvSpPr>
        <p:spPr>
          <a:xfrm>
            <a:off x="2465491" y="4294629"/>
            <a:ext cx="2274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Repayment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0CA26-D5CE-BD4C-9E18-68B0B49BB495}"/>
              </a:ext>
            </a:extLst>
          </p:cNvPr>
          <p:cNvSpPr txBox="1"/>
          <p:nvPr/>
        </p:nvSpPr>
        <p:spPr>
          <a:xfrm>
            <a:off x="2948785" y="36905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B96DC4-6426-6A46-95B8-EC63CDAB4CC7}"/>
              </a:ext>
            </a:extLst>
          </p:cNvPr>
          <p:cNvSpPr txBox="1"/>
          <p:nvPr/>
        </p:nvSpPr>
        <p:spPr>
          <a:xfrm>
            <a:off x="2498050" y="3122471"/>
            <a:ext cx="2208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field partners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A1E727-977C-4A4D-922F-F31600B0A43C}"/>
              </a:ext>
            </a:extLst>
          </p:cNvPr>
          <p:cNvSpPr txBox="1"/>
          <p:nvPr/>
        </p:nvSpPr>
        <p:spPr>
          <a:xfrm>
            <a:off x="685200" y="2011915"/>
            <a:ext cx="1348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Borrowers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C0E13-EAE2-444C-B36E-5A8AA8FF2E3B}"/>
              </a:ext>
            </a:extLst>
          </p:cNvPr>
          <p:cNvSpPr txBox="1"/>
          <p:nvPr/>
        </p:nvSpPr>
        <p:spPr>
          <a:xfrm>
            <a:off x="506346" y="3199465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partners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971F4B-DFB5-7D48-B126-3E111335CC4D}"/>
              </a:ext>
            </a:extLst>
          </p:cNvPr>
          <p:cNvSpPr>
            <a:spLocks noChangeAspect="1"/>
          </p:cNvSpPr>
          <p:nvPr/>
        </p:nvSpPr>
        <p:spPr>
          <a:xfrm>
            <a:off x="463868" y="4329001"/>
            <a:ext cx="1785263" cy="4753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96915-3DA1-044F-A2CB-D391B047C661}"/>
              </a:ext>
            </a:extLst>
          </p:cNvPr>
          <p:cNvSpPr txBox="1"/>
          <p:nvPr/>
        </p:nvSpPr>
        <p:spPr>
          <a:xfrm>
            <a:off x="629245" y="4366613"/>
            <a:ext cx="152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details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FC7613-6820-BB4A-9011-0C2191B46CDC}"/>
              </a:ext>
            </a:extLst>
          </p:cNvPr>
          <p:cNvSpPr/>
          <p:nvPr/>
        </p:nvSpPr>
        <p:spPr>
          <a:xfrm>
            <a:off x="5389968" y="3287620"/>
            <a:ext cx="2000212" cy="3467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DC415-51B5-D940-AF90-4D3459433992}"/>
              </a:ext>
            </a:extLst>
          </p:cNvPr>
          <p:cNvSpPr txBox="1"/>
          <p:nvPr/>
        </p:nvSpPr>
        <p:spPr>
          <a:xfrm>
            <a:off x="5558719" y="2641289"/>
            <a:ext cx="1662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E25F94-9A1E-3541-9E62-E2180D2E02AA}"/>
              </a:ext>
            </a:extLst>
          </p:cNvPr>
          <p:cNvSpPr txBox="1"/>
          <p:nvPr/>
        </p:nvSpPr>
        <p:spPr>
          <a:xfrm>
            <a:off x="5446546" y="3630151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~10 K posts in US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BC32CA-D82D-E54B-BD0D-8693FF996FF9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8FA7D350-DB27-1B43-8B3E-5C2909471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79FDAD6B-0998-A348-95FD-FABA5FF93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47F2979-E4F1-944F-8DF1-B1165411D8B7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1B108D-1CAF-F84B-83DA-CE1591594C24}"/>
              </a:ext>
            </a:extLst>
          </p:cNvPr>
          <p:cNvGrpSpPr/>
          <p:nvPr/>
        </p:nvGrpSpPr>
        <p:grpSpPr>
          <a:xfrm>
            <a:off x="7973516" y="3154817"/>
            <a:ext cx="2693366" cy="1176122"/>
            <a:chOff x="8035022" y="2237638"/>
            <a:chExt cx="2693366" cy="117612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D4D4B5-F366-F740-B97C-BC5D80D8987B}"/>
                </a:ext>
              </a:extLst>
            </p:cNvPr>
            <p:cNvSpPr txBox="1"/>
            <p:nvPr/>
          </p:nvSpPr>
          <p:spPr>
            <a:xfrm>
              <a:off x="8035022" y="2237638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AUC score: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62%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040FD1C-735E-3849-A69A-35458B95CFF2}"/>
                </a:ext>
              </a:extLst>
            </p:cNvPr>
            <p:cNvSpPr txBox="1"/>
            <p:nvPr/>
          </p:nvSpPr>
          <p:spPr>
            <a:xfrm>
              <a:off x="8035022" y="2651863"/>
              <a:ext cx="26933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 positive rate: </a:t>
              </a:r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37%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DD029B-B74C-2F4C-85D7-D57C8E3BCEB1}"/>
                </a:ext>
              </a:extLst>
            </p:cNvPr>
            <p:cNvSpPr/>
            <p:nvPr/>
          </p:nvSpPr>
          <p:spPr>
            <a:xfrm>
              <a:off x="8656320" y="3139577"/>
              <a:ext cx="1676400" cy="2741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3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E0D110-2706-3A49-9B63-75A935A115CB}"/>
              </a:ext>
            </a:extLst>
          </p:cNvPr>
          <p:cNvSpPr txBox="1"/>
          <p:nvPr/>
        </p:nvSpPr>
        <p:spPr>
          <a:xfrm>
            <a:off x="423081" y="180724"/>
            <a:ext cx="7280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modeling on personal stories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0CA26-D5CE-BD4C-9E18-68B0B49BB495}"/>
              </a:ext>
            </a:extLst>
          </p:cNvPr>
          <p:cNvSpPr txBox="1"/>
          <p:nvPr/>
        </p:nvSpPr>
        <p:spPr>
          <a:xfrm>
            <a:off x="2948785" y="36905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FC7613-6820-BB4A-9011-0C2191B46CDC}"/>
              </a:ext>
            </a:extLst>
          </p:cNvPr>
          <p:cNvSpPr/>
          <p:nvPr/>
        </p:nvSpPr>
        <p:spPr>
          <a:xfrm>
            <a:off x="3356820" y="3406665"/>
            <a:ext cx="1062780" cy="3467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FEB001C-5550-9543-AB3D-B53D7C29C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7" t="19966" r="75209" b="39934"/>
          <a:stretch/>
        </p:blipFill>
        <p:spPr>
          <a:xfrm>
            <a:off x="847516" y="2159823"/>
            <a:ext cx="2377440" cy="2603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C10E2-6E1D-D243-AB6C-FE9672FEC61E}"/>
              </a:ext>
            </a:extLst>
          </p:cNvPr>
          <p:cNvSpPr txBox="1"/>
          <p:nvPr/>
        </p:nvSpPr>
        <p:spPr>
          <a:xfrm>
            <a:off x="695116" y="4813842"/>
            <a:ext cx="290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personal stories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4A3C79-5099-CA47-A21E-8AE51850CF09}"/>
              </a:ext>
            </a:extLst>
          </p:cNvPr>
          <p:cNvSpPr/>
          <p:nvPr/>
        </p:nvSpPr>
        <p:spPr>
          <a:xfrm>
            <a:off x="4551464" y="3129747"/>
            <a:ext cx="1814945" cy="900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6D47B-154D-3B49-BF79-359879E3A51C}"/>
              </a:ext>
            </a:extLst>
          </p:cNvPr>
          <p:cNvSpPr txBox="1"/>
          <p:nvPr/>
        </p:nvSpPr>
        <p:spPr>
          <a:xfrm>
            <a:off x="4610947" y="3384043"/>
            <a:ext cx="17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 modelling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6EEDE6-AB79-F74D-87F5-3FC61F596B7A}"/>
              </a:ext>
            </a:extLst>
          </p:cNvPr>
          <p:cNvSpPr txBox="1"/>
          <p:nvPr/>
        </p:nvSpPr>
        <p:spPr>
          <a:xfrm>
            <a:off x="5129357" y="419945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(LDA)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6AF58741-4430-5B46-914A-AE7AC172D928}"/>
              </a:ext>
            </a:extLst>
          </p:cNvPr>
          <p:cNvSpPr/>
          <p:nvPr/>
        </p:nvSpPr>
        <p:spPr>
          <a:xfrm>
            <a:off x="6682393" y="3421724"/>
            <a:ext cx="1062780" cy="34671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F27D5F-41E7-1444-AA82-D9035CFEDC98}"/>
              </a:ext>
            </a:extLst>
          </p:cNvPr>
          <p:cNvGrpSpPr/>
          <p:nvPr/>
        </p:nvGrpSpPr>
        <p:grpSpPr>
          <a:xfrm>
            <a:off x="8019110" y="1750042"/>
            <a:ext cx="3448400" cy="2840810"/>
            <a:chOff x="7896084" y="2916436"/>
            <a:chExt cx="3448400" cy="284081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4203081-51F3-B248-AB67-69AA25652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9920" y="4433461"/>
              <a:ext cx="91440" cy="9144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43F917F-1123-2C40-8374-3AFE1796B9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0471" y="3449762"/>
              <a:ext cx="91440" cy="91440"/>
            </a:xfrm>
            <a:prstGeom prst="ellipse">
              <a:avLst/>
            </a:prstGeom>
            <a:solidFill>
              <a:srgbClr val="9D90FF"/>
            </a:solidFill>
            <a:ln>
              <a:solidFill>
                <a:srgbClr val="9D9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36F7643-7270-DA42-9C8C-11630FE230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8794" y="3200380"/>
              <a:ext cx="91440" cy="91440"/>
            </a:xfrm>
            <a:prstGeom prst="ellipse">
              <a:avLst/>
            </a:prstGeom>
            <a:solidFill>
              <a:srgbClr val="9D90FF"/>
            </a:solidFill>
            <a:ln>
              <a:solidFill>
                <a:srgbClr val="9D9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8F582CB-ED5C-964D-8A5A-C17CAE245603}"/>
                </a:ext>
              </a:extLst>
            </p:cNvPr>
            <p:cNvGrpSpPr/>
            <p:nvPr/>
          </p:nvGrpSpPr>
          <p:grpSpPr>
            <a:xfrm>
              <a:off x="7896084" y="2916436"/>
              <a:ext cx="3448400" cy="2840810"/>
              <a:chOff x="7884618" y="1555243"/>
              <a:chExt cx="3448400" cy="284081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5773698-D4E4-B14E-82BB-E59CC40AA1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18071" y="2105875"/>
                <a:ext cx="91440" cy="91440"/>
              </a:xfrm>
              <a:prstGeom prst="ellipse">
                <a:avLst/>
              </a:prstGeom>
              <a:solidFill>
                <a:srgbClr val="9D90FF"/>
              </a:solidFill>
              <a:ln>
                <a:solidFill>
                  <a:srgbClr val="9D9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C48AA28-A996-6E40-8307-8294EA331767}"/>
                  </a:ext>
                </a:extLst>
              </p:cNvPr>
              <p:cNvGrpSpPr/>
              <p:nvPr/>
            </p:nvGrpSpPr>
            <p:grpSpPr>
              <a:xfrm>
                <a:off x="7884618" y="1555243"/>
                <a:ext cx="2088268" cy="2840810"/>
                <a:chOff x="7884618" y="1555243"/>
                <a:chExt cx="2088268" cy="284081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E4A8F0C-6555-3B41-9482-ED3DCA8AD8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41366" y="1555243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86B9791-E451-8A4B-BC5A-BE957CE9F2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739742" y="1773358"/>
                  <a:ext cx="91440" cy="91440"/>
                </a:xfrm>
                <a:prstGeom prst="ellipse">
                  <a:avLst/>
                </a:prstGeom>
                <a:solidFill>
                  <a:srgbClr val="9D90FF"/>
                </a:solidFill>
                <a:ln>
                  <a:solidFill>
                    <a:srgbClr val="9D9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C57B39C-B7BB-B74A-9A77-09E6E962BF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01194" y="1648663"/>
                  <a:ext cx="91440" cy="91440"/>
                </a:xfrm>
                <a:prstGeom prst="ellipse">
                  <a:avLst/>
                </a:prstGeom>
                <a:solidFill>
                  <a:srgbClr val="9D90FF"/>
                </a:solidFill>
                <a:ln>
                  <a:solidFill>
                    <a:srgbClr val="9D9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FD91A6B-B01A-5442-B6F4-844092C9E188}"/>
                    </a:ext>
                  </a:extLst>
                </p:cNvPr>
                <p:cNvGrpSpPr/>
                <p:nvPr/>
              </p:nvGrpSpPr>
              <p:grpSpPr>
                <a:xfrm>
                  <a:off x="7884618" y="2261758"/>
                  <a:ext cx="1877679" cy="2134295"/>
                  <a:chOff x="7884618" y="2261758"/>
                  <a:chExt cx="1877679" cy="2134295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DEEA4A0-F62D-1F4F-A211-6FC2B0683F9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88580" y="3325088"/>
                    <a:ext cx="91440" cy="9144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768321C-AE52-3348-B14F-ACA1D7F51FB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40980" y="3505198"/>
                    <a:ext cx="91440" cy="9144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526E1ECF-F72F-654D-BF37-CD87FB8AF26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93380" y="3810000"/>
                    <a:ext cx="91440" cy="9144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C00C8B14-A975-B54C-A58F-7713BAE678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659087" y="3962400"/>
                    <a:ext cx="91440" cy="9144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33BB2218-E635-E445-A79A-AADAD24C72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74726" y="4114800"/>
                    <a:ext cx="91440" cy="9144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3AC4AC70-5C6D-6542-9937-E35AAA4400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27126" y="3768434"/>
                    <a:ext cx="91440" cy="9144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11FAE69D-78EA-F54E-8889-598B13BCE1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65671" y="3269667"/>
                    <a:ext cx="91440" cy="91440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DB20D21A-6551-CB4C-9E18-37E996B965A2}"/>
                      </a:ext>
                    </a:extLst>
                  </p:cNvPr>
                  <p:cNvGrpSpPr/>
                  <p:nvPr/>
                </p:nvGrpSpPr>
                <p:grpSpPr>
                  <a:xfrm>
                    <a:off x="7884618" y="2261758"/>
                    <a:ext cx="1877679" cy="2134295"/>
                    <a:chOff x="7884618" y="2261758"/>
                    <a:chExt cx="1877679" cy="2134295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D565BCA7-6526-ED43-9BB6-EAC269A16C0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299257" y="2933013"/>
                      <a:ext cx="1463040" cy="14630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2A10BDE5-A71B-6A4F-A478-156C13AAB0A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603670" y="3435927"/>
                      <a:ext cx="91440" cy="91440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BED43FB-D65E-C941-BBCC-A92D4B69056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769925" y="3588327"/>
                      <a:ext cx="91440" cy="91440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6B7AAB1E-289B-7B4C-8409-0EE35721B33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589818" y="3172691"/>
                      <a:ext cx="91440" cy="91440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61E53A08-FCA0-0245-A1E0-6FA09972357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742218" y="3325091"/>
                      <a:ext cx="91440" cy="91440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5D1D6CEC-A20F-7E4E-8D13-165F5F2710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84618" y="2261758"/>
                      <a:ext cx="1097280" cy="1097280"/>
                      <a:chOff x="7692427" y="2273528"/>
                      <a:chExt cx="1097280" cy="1097280"/>
                    </a:xfrm>
                  </p:grpSpPr>
                  <p:sp>
                    <p:nvSpPr>
                      <p:cNvPr id="50" name="Oval 49">
                        <a:extLst>
                          <a:ext uri="{FF2B5EF4-FFF2-40B4-BE49-F238E27FC236}">
                            <a16:creationId xmlns:a16="http://schemas.microsoft.com/office/drawing/2014/main" id="{DAC809C2-0E3B-544B-A032-35A8E445FE2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451270" y="2854034"/>
                        <a:ext cx="91440" cy="91440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13" name="Group 12">
                        <a:extLst>
                          <a:ext uri="{FF2B5EF4-FFF2-40B4-BE49-F238E27FC236}">
                            <a16:creationId xmlns:a16="http://schemas.microsoft.com/office/drawing/2014/main" id="{01B7B92C-BB34-3C4E-B019-1B3534C5D2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92427" y="2273528"/>
                        <a:ext cx="1097280" cy="1097280"/>
                        <a:chOff x="7869766" y="2286763"/>
                        <a:chExt cx="1097280" cy="1097280"/>
                      </a:xfrm>
                    </p:grpSpPr>
                    <p:sp>
                      <p:nvSpPr>
                        <p:cNvPr id="7" name="Oval 6">
                          <a:extLst>
                            <a:ext uri="{FF2B5EF4-FFF2-40B4-BE49-F238E27FC236}">
                              <a16:creationId xmlns:a16="http://schemas.microsoft.com/office/drawing/2014/main" id="{36572BFD-02E9-474E-9715-91EEBB7AE797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7869766" y="2286763"/>
                          <a:ext cx="1097280" cy="10972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" name="Oval 7">
                          <a:extLst>
                            <a:ext uri="{FF2B5EF4-FFF2-40B4-BE49-F238E27FC236}">
                              <a16:creationId xmlns:a16="http://schemas.microsoft.com/office/drawing/2014/main" id="{D2FBCA26-B93E-214B-99AB-BA81BCD47C0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8132618" y="2715491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chemeClr val="accent4"/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6" name="Oval 45">
                          <a:extLst>
                            <a:ext uri="{FF2B5EF4-FFF2-40B4-BE49-F238E27FC236}">
                              <a16:creationId xmlns:a16="http://schemas.microsoft.com/office/drawing/2014/main" id="{DC8189C4-88A1-8F41-B6C2-BC00F55DF29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8215743" y="2978731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chemeClr val="accent4"/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7" name="Oval 46">
                          <a:extLst>
                            <a:ext uri="{FF2B5EF4-FFF2-40B4-BE49-F238E27FC236}">
                              <a16:creationId xmlns:a16="http://schemas.microsoft.com/office/drawing/2014/main" id="{EA776DE5-4C08-D44B-9CE3-B8DBEA16FCAD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8437418" y="3020291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chemeClr val="accent4"/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" name="Oval 47">
                          <a:extLst>
                            <a:ext uri="{FF2B5EF4-FFF2-40B4-BE49-F238E27FC236}">
                              <a16:creationId xmlns:a16="http://schemas.microsoft.com/office/drawing/2014/main" id="{C7105965-F27D-2E4E-A525-5B86FF7CB055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8589818" y="2549234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chemeClr val="accent4"/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" name="Oval 48">
                          <a:extLst>
                            <a:ext uri="{FF2B5EF4-FFF2-40B4-BE49-F238E27FC236}">
                              <a16:creationId xmlns:a16="http://schemas.microsoft.com/office/drawing/2014/main" id="{418A3233-F03F-8C4D-8CDB-D8AD99379963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8742218" y="2701634"/>
                          <a:ext cx="91440" cy="91440"/>
                        </a:xfrm>
                        <a:prstGeom prst="ellipse">
                          <a:avLst/>
                        </a:prstGeom>
                        <a:solidFill>
                          <a:schemeClr val="accent4"/>
                        </a:solidFill>
                        <a:ln>
                          <a:solidFill>
                            <a:schemeClr val="accent4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" name="TextBox 8">
                          <a:extLst>
                            <a:ext uri="{FF2B5EF4-FFF2-40B4-BE49-F238E27FC236}">
                              <a16:creationId xmlns:a16="http://schemas.microsoft.com/office/drawing/2014/main" id="{6A843FFE-965A-9743-8041-31CACD9176C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37715" y="2567003"/>
                          <a:ext cx="34015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b="1" dirty="0">
                              <a:solidFill>
                                <a:schemeClr val="accent2"/>
                              </a:solidFill>
                            </a:rPr>
                            <a:t>3</a:t>
                          </a:r>
                        </a:p>
                      </p:txBody>
                    </p:sp>
                  </p:grpSp>
                </p:grp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F42953C8-851A-5449-8631-59CD82EDFA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76937" y="3361107"/>
                      <a:ext cx="34015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p:txBody>
                </p:sp>
              </p:grp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84CC50D-44D8-3F48-8C6E-918BAEFEA96D}"/>
                    </a:ext>
                  </a:extLst>
                </p:cNvPr>
                <p:cNvSpPr txBox="1"/>
                <p:nvPr/>
              </p:nvSpPr>
              <p:spPr>
                <a:xfrm>
                  <a:off x="9474118" y="1656982"/>
                  <a:ext cx="3401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7030A0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316E79A-8F0F-6849-AC86-FB8CF4A9EC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2858" y="2319248"/>
                <a:ext cx="1280160" cy="1280160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63F4F5D-DCFD-D842-BCD9-CCFFC42C70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20404" y="3325092"/>
                <a:ext cx="91440" cy="91440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026D4AA-5F49-124E-963C-17796F7045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75819" y="2937159"/>
                <a:ext cx="91440" cy="91440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9CC6254-849F-2748-897E-0687F65179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07780" y="3089559"/>
                <a:ext cx="91440" cy="91440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A4F7C68-1C7B-8C4D-A3E0-97EE8DCEF8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60180" y="3241959"/>
                <a:ext cx="91440" cy="91440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147C3A6-29A2-094E-B24A-4671922CD3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12580" y="2479953"/>
                <a:ext cx="91440" cy="91440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FC5D6085-6819-0744-821D-2FA27534E5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20400" y="2563078"/>
                <a:ext cx="91440" cy="91440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6DE6602-C118-F749-A97D-30976C5F3A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32467" y="2798608"/>
                <a:ext cx="91440" cy="91440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3FD7DB0-D50C-9A44-A18C-BC5E42B4E5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55925" y="2951008"/>
                <a:ext cx="91440" cy="91440"/>
              </a:xfrm>
              <a:prstGeom prst="ellipse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09018BC-BC96-5746-9DC6-9D30EE6A731A}"/>
                  </a:ext>
                </a:extLst>
              </p:cNvPr>
              <p:cNvSpPr txBox="1"/>
              <p:nvPr/>
            </p:nvSpPr>
            <p:spPr>
              <a:xfrm>
                <a:off x="10536707" y="269247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2</a:t>
                </a: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986F674-86EE-8E46-9547-555E55281217}"/>
              </a:ext>
            </a:extLst>
          </p:cNvPr>
          <p:cNvSpPr txBox="1"/>
          <p:nvPr/>
        </p:nvSpPr>
        <p:spPr>
          <a:xfrm>
            <a:off x="8023884" y="5018946"/>
            <a:ext cx="33631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1: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and work</a:t>
            </a:r>
          </a:p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2: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</a:t>
            </a:r>
          </a:p>
          <a:p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3: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 life and hobbies</a:t>
            </a:r>
          </a:p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4: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E6914E5-8C8D-4643-9C2A-7AB09623F7FC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F9CE1A1C-E4EE-194D-8D50-0702EF48B7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2E7BE4C-0273-4741-AF46-4DEA6DA6E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3F7E0FA-4188-7943-9F79-E357B9C1D553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404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 animBg="1"/>
      <p:bldP spid="6" grpId="0"/>
      <p:bldP spid="41" grpId="0"/>
      <p:bldP spid="42" grpId="0" animBg="1"/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E0D110-2706-3A49-9B63-75A935A115CB}"/>
              </a:ext>
            </a:extLst>
          </p:cNvPr>
          <p:cNvSpPr txBox="1"/>
          <p:nvPr/>
        </p:nvSpPr>
        <p:spPr>
          <a:xfrm>
            <a:off x="423082" y="180724"/>
            <a:ext cx="3448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and validation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6AD2EB-0F8F-F242-AA90-4DB13121E3D4}"/>
              </a:ext>
            </a:extLst>
          </p:cNvPr>
          <p:cNvSpPr>
            <a:spLocks noChangeAspect="1"/>
          </p:cNvSpPr>
          <p:nvPr/>
        </p:nvSpPr>
        <p:spPr>
          <a:xfrm>
            <a:off x="463870" y="1962359"/>
            <a:ext cx="1827742" cy="4753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B6A801-35AF-B74A-990B-763ACDFACD81}"/>
              </a:ext>
            </a:extLst>
          </p:cNvPr>
          <p:cNvSpPr>
            <a:spLocks noChangeAspect="1"/>
          </p:cNvSpPr>
          <p:nvPr/>
        </p:nvSpPr>
        <p:spPr>
          <a:xfrm>
            <a:off x="463869" y="2875046"/>
            <a:ext cx="1827743" cy="475334"/>
          </a:xfrm>
          <a:prstGeom prst="roundRect">
            <a:avLst/>
          </a:prstGeom>
          <a:solidFill>
            <a:srgbClr val="9D9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6FB14-E88D-7E46-878C-3D305DC8968F}"/>
              </a:ext>
            </a:extLst>
          </p:cNvPr>
          <p:cNvSpPr txBox="1"/>
          <p:nvPr/>
        </p:nvSpPr>
        <p:spPr>
          <a:xfrm>
            <a:off x="2465491" y="1950313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ED1E9-F7C3-5E45-9E70-226AD2CBBA1C}"/>
              </a:ext>
            </a:extLst>
          </p:cNvPr>
          <p:cNvSpPr txBox="1"/>
          <p:nvPr/>
        </p:nvSpPr>
        <p:spPr>
          <a:xfrm>
            <a:off x="2498050" y="5213482"/>
            <a:ext cx="199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tags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0CA26-D5CE-BD4C-9E18-68B0B49BB495}"/>
              </a:ext>
            </a:extLst>
          </p:cNvPr>
          <p:cNvSpPr txBox="1"/>
          <p:nvPr/>
        </p:nvSpPr>
        <p:spPr>
          <a:xfrm>
            <a:off x="2948785" y="36905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A1E727-977C-4A4D-922F-F31600B0A43C}"/>
              </a:ext>
            </a:extLst>
          </p:cNvPr>
          <p:cNvSpPr txBox="1"/>
          <p:nvPr/>
        </p:nvSpPr>
        <p:spPr>
          <a:xfrm>
            <a:off x="685200" y="2011915"/>
            <a:ext cx="1348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Borrowers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5C0E13-EAE2-444C-B36E-5A8AA8FF2E3B}"/>
              </a:ext>
            </a:extLst>
          </p:cNvPr>
          <p:cNvSpPr txBox="1"/>
          <p:nvPr/>
        </p:nvSpPr>
        <p:spPr>
          <a:xfrm>
            <a:off x="506346" y="2908514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partners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2971F4B-DFB5-7D48-B126-3E111335CC4D}"/>
              </a:ext>
            </a:extLst>
          </p:cNvPr>
          <p:cNvSpPr>
            <a:spLocks noChangeAspect="1"/>
          </p:cNvSpPr>
          <p:nvPr/>
        </p:nvSpPr>
        <p:spPr>
          <a:xfrm>
            <a:off x="463868" y="3897979"/>
            <a:ext cx="1785263" cy="4753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96915-3DA1-044F-A2CB-D391B047C661}"/>
              </a:ext>
            </a:extLst>
          </p:cNvPr>
          <p:cNvSpPr txBox="1"/>
          <p:nvPr/>
        </p:nvSpPr>
        <p:spPr>
          <a:xfrm>
            <a:off x="629245" y="3935591"/>
            <a:ext cx="152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details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C0B57-2F35-1A4F-9148-0E6692CF99E9}"/>
              </a:ext>
            </a:extLst>
          </p:cNvPr>
          <p:cNvSpPr txBox="1"/>
          <p:nvPr/>
        </p:nvSpPr>
        <p:spPr>
          <a:xfrm>
            <a:off x="506346" y="998187"/>
            <a:ext cx="775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 with features from topic modeling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90120B-E76F-AB49-AA37-255919E6A8A6}"/>
              </a:ext>
            </a:extLst>
          </p:cNvPr>
          <p:cNvSpPr>
            <a:spLocks noChangeAspect="1"/>
          </p:cNvSpPr>
          <p:nvPr/>
        </p:nvSpPr>
        <p:spPr>
          <a:xfrm>
            <a:off x="463868" y="5214884"/>
            <a:ext cx="1785263" cy="47533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45018D-F3BD-3A41-8298-18BC5B861BAB}"/>
              </a:ext>
            </a:extLst>
          </p:cNvPr>
          <p:cNvSpPr txBox="1"/>
          <p:nvPr/>
        </p:nvSpPr>
        <p:spPr>
          <a:xfrm>
            <a:off x="629245" y="5252496"/>
            <a:ext cx="1529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66F703-C7CD-E24C-803B-18E0D9E374FB}"/>
              </a:ext>
            </a:extLst>
          </p:cNvPr>
          <p:cNvSpPr txBox="1"/>
          <p:nvPr/>
        </p:nvSpPr>
        <p:spPr>
          <a:xfrm>
            <a:off x="2498050" y="3810014"/>
            <a:ext cx="227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Repayment method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578E08-7138-5A40-83E8-0B8F612F3041}"/>
              </a:ext>
            </a:extLst>
          </p:cNvPr>
          <p:cNvGrpSpPr/>
          <p:nvPr/>
        </p:nvGrpSpPr>
        <p:grpSpPr>
          <a:xfrm rot="5400000">
            <a:off x="11134273" y="375674"/>
            <a:ext cx="580335" cy="656540"/>
            <a:chOff x="2625522" y="2410069"/>
            <a:chExt cx="900662" cy="101893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D7E7F911-54E4-7F46-A38C-E3CB8F0ED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5522" y="2410069"/>
              <a:ext cx="900662" cy="1018930"/>
            </a:xfrm>
            <a:custGeom>
              <a:avLst/>
              <a:gdLst>
                <a:gd name="T0" fmla="*/ 0 w 422"/>
                <a:gd name="T1" fmla="*/ 325 h 476"/>
                <a:gd name="T2" fmla="*/ 0 w 422"/>
                <a:gd name="T3" fmla="*/ 151 h 476"/>
                <a:gd name="T4" fmla="*/ 31 w 422"/>
                <a:gd name="T5" fmla="*/ 98 h 476"/>
                <a:gd name="T6" fmla="*/ 31 w 422"/>
                <a:gd name="T7" fmla="*/ 98 h 476"/>
                <a:gd name="T8" fmla="*/ 180 w 422"/>
                <a:gd name="T9" fmla="*/ 11 h 476"/>
                <a:gd name="T10" fmla="*/ 242 w 422"/>
                <a:gd name="T11" fmla="*/ 11 h 476"/>
                <a:gd name="T12" fmla="*/ 391 w 422"/>
                <a:gd name="T13" fmla="*/ 98 h 476"/>
                <a:gd name="T14" fmla="*/ 422 w 422"/>
                <a:gd name="T15" fmla="*/ 151 h 476"/>
                <a:gd name="T16" fmla="*/ 422 w 422"/>
                <a:gd name="T17" fmla="*/ 325 h 476"/>
                <a:gd name="T18" fmla="*/ 391 w 422"/>
                <a:gd name="T19" fmla="*/ 378 h 476"/>
                <a:gd name="T20" fmla="*/ 242 w 422"/>
                <a:gd name="T21" fmla="*/ 465 h 476"/>
                <a:gd name="T22" fmla="*/ 180 w 422"/>
                <a:gd name="T23" fmla="*/ 465 h 476"/>
                <a:gd name="T24" fmla="*/ 31 w 422"/>
                <a:gd name="T25" fmla="*/ 378 h 476"/>
                <a:gd name="T26" fmla="*/ 0 w 422"/>
                <a:gd name="T27" fmla="*/ 325 h 476"/>
                <a:gd name="T28" fmla="*/ 41 w 422"/>
                <a:gd name="T29" fmla="*/ 115 h 476"/>
                <a:gd name="T30" fmla="*/ 20 w 422"/>
                <a:gd name="T31" fmla="*/ 151 h 476"/>
                <a:gd name="T32" fmla="*/ 20 w 422"/>
                <a:gd name="T33" fmla="*/ 325 h 476"/>
                <a:gd name="T34" fmla="*/ 41 w 422"/>
                <a:gd name="T35" fmla="*/ 361 h 476"/>
                <a:gd name="T36" fmla="*/ 190 w 422"/>
                <a:gd name="T37" fmla="*/ 448 h 476"/>
                <a:gd name="T38" fmla="*/ 232 w 422"/>
                <a:gd name="T39" fmla="*/ 448 h 476"/>
                <a:gd name="T40" fmla="*/ 381 w 422"/>
                <a:gd name="T41" fmla="*/ 361 h 476"/>
                <a:gd name="T42" fmla="*/ 402 w 422"/>
                <a:gd name="T43" fmla="*/ 325 h 476"/>
                <a:gd name="T44" fmla="*/ 402 w 422"/>
                <a:gd name="T45" fmla="*/ 151 h 476"/>
                <a:gd name="T46" fmla="*/ 381 w 422"/>
                <a:gd name="T47" fmla="*/ 115 h 476"/>
                <a:gd name="T48" fmla="*/ 232 w 422"/>
                <a:gd name="T49" fmla="*/ 28 h 476"/>
                <a:gd name="T50" fmla="*/ 190 w 422"/>
                <a:gd name="T51" fmla="*/ 28 h 476"/>
                <a:gd name="T52" fmla="*/ 41 w 422"/>
                <a:gd name="T53" fmla="*/ 11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2" h="476">
                  <a:moveTo>
                    <a:pt x="0" y="325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29"/>
                    <a:pt x="12" y="109"/>
                    <a:pt x="31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99" y="0"/>
                    <a:pt x="223" y="0"/>
                    <a:pt x="242" y="11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410" y="109"/>
                    <a:pt x="422" y="129"/>
                    <a:pt x="422" y="151"/>
                  </a:cubicBezTo>
                  <a:cubicBezTo>
                    <a:pt x="422" y="325"/>
                    <a:pt x="422" y="325"/>
                    <a:pt x="422" y="325"/>
                  </a:cubicBezTo>
                  <a:cubicBezTo>
                    <a:pt x="422" y="347"/>
                    <a:pt x="410" y="367"/>
                    <a:pt x="391" y="378"/>
                  </a:cubicBezTo>
                  <a:cubicBezTo>
                    <a:pt x="242" y="465"/>
                    <a:pt x="242" y="465"/>
                    <a:pt x="242" y="465"/>
                  </a:cubicBezTo>
                  <a:cubicBezTo>
                    <a:pt x="223" y="476"/>
                    <a:pt x="199" y="476"/>
                    <a:pt x="180" y="465"/>
                  </a:cubicBezTo>
                  <a:cubicBezTo>
                    <a:pt x="31" y="378"/>
                    <a:pt x="31" y="378"/>
                    <a:pt x="31" y="378"/>
                  </a:cubicBezTo>
                  <a:cubicBezTo>
                    <a:pt x="12" y="367"/>
                    <a:pt x="0" y="347"/>
                    <a:pt x="0" y="325"/>
                  </a:cubicBezTo>
                  <a:close/>
                  <a:moveTo>
                    <a:pt x="41" y="115"/>
                  </a:moveTo>
                  <a:cubicBezTo>
                    <a:pt x="28" y="122"/>
                    <a:pt x="20" y="136"/>
                    <a:pt x="20" y="151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20" y="340"/>
                    <a:pt x="28" y="354"/>
                    <a:pt x="41" y="361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203" y="455"/>
                    <a:pt x="219" y="455"/>
                    <a:pt x="232" y="448"/>
                  </a:cubicBezTo>
                  <a:cubicBezTo>
                    <a:pt x="381" y="361"/>
                    <a:pt x="381" y="361"/>
                    <a:pt x="381" y="361"/>
                  </a:cubicBezTo>
                  <a:cubicBezTo>
                    <a:pt x="394" y="354"/>
                    <a:pt x="402" y="340"/>
                    <a:pt x="402" y="325"/>
                  </a:cubicBezTo>
                  <a:cubicBezTo>
                    <a:pt x="402" y="151"/>
                    <a:pt x="402" y="151"/>
                    <a:pt x="402" y="151"/>
                  </a:cubicBezTo>
                  <a:cubicBezTo>
                    <a:pt x="402" y="136"/>
                    <a:pt x="394" y="122"/>
                    <a:pt x="381" y="115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19" y="21"/>
                    <a:pt x="203" y="21"/>
                    <a:pt x="190" y="28"/>
                  </a:cubicBezTo>
                  <a:cubicBezTo>
                    <a:pt x="41" y="115"/>
                    <a:pt x="41" y="115"/>
                    <a:pt x="41" y="1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428D360C-25FF-A24A-B9C4-4E6435CA4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4619" y="2521515"/>
              <a:ext cx="888154" cy="796040"/>
            </a:xfrm>
            <a:custGeom>
              <a:avLst/>
              <a:gdLst>
                <a:gd name="T0" fmla="*/ 0 w 416"/>
                <a:gd name="T1" fmla="*/ 186 h 372"/>
                <a:gd name="T2" fmla="*/ 9 w 416"/>
                <a:gd name="T3" fmla="*/ 155 h 372"/>
                <a:gd name="T4" fmla="*/ 81 w 416"/>
                <a:gd name="T5" fmla="*/ 31 h 372"/>
                <a:gd name="T6" fmla="*/ 135 w 416"/>
                <a:gd name="T7" fmla="*/ 0 h 372"/>
                <a:gd name="T8" fmla="*/ 279 w 416"/>
                <a:gd name="T9" fmla="*/ 0 h 372"/>
                <a:gd name="T10" fmla="*/ 333 w 416"/>
                <a:gd name="T11" fmla="*/ 31 h 372"/>
                <a:gd name="T12" fmla="*/ 333 w 416"/>
                <a:gd name="T13" fmla="*/ 31 h 372"/>
                <a:gd name="T14" fmla="*/ 405 w 416"/>
                <a:gd name="T15" fmla="*/ 155 h 372"/>
                <a:gd name="T16" fmla="*/ 405 w 416"/>
                <a:gd name="T17" fmla="*/ 217 h 372"/>
                <a:gd name="T18" fmla="*/ 333 w 416"/>
                <a:gd name="T19" fmla="*/ 341 h 372"/>
                <a:gd name="T20" fmla="*/ 279 w 416"/>
                <a:gd name="T21" fmla="*/ 372 h 372"/>
                <a:gd name="T22" fmla="*/ 135 w 416"/>
                <a:gd name="T23" fmla="*/ 372 h 372"/>
                <a:gd name="T24" fmla="*/ 81 w 416"/>
                <a:gd name="T25" fmla="*/ 341 h 372"/>
                <a:gd name="T26" fmla="*/ 9 w 416"/>
                <a:gd name="T27" fmla="*/ 217 h 372"/>
                <a:gd name="T28" fmla="*/ 0 w 416"/>
                <a:gd name="T29" fmla="*/ 186 h 372"/>
                <a:gd name="T30" fmla="*/ 315 w 416"/>
                <a:gd name="T31" fmla="*/ 41 h 372"/>
                <a:gd name="T32" fmla="*/ 279 w 416"/>
                <a:gd name="T33" fmla="*/ 20 h 372"/>
                <a:gd name="T34" fmla="*/ 135 w 416"/>
                <a:gd name="T35" fmla="*/ 20 h 372"/>
                <a:gd name="T36" fmla="*/ 98 w 416"/>
                <a:gd name="T37" fmla="*/ 41 h 372"/>
                <a:gd name="T38" fmla="*/ 26 w 416"/>
                <a:gd name="T39" fmla="*/ 165 h 372"/>
                <a:gd name="T40" fmla="*/ 26 w 416"/>
                <a:gd name="T41" fmla="*/ 207 h 372"/>
                <a:gd name="T42" fmla="*/ 98 w 416"/>
                <a:gd name="T43" fmla="*/ 331 h 372"/>
                <a:gd name="T44" fmla="*/ 135 w 416"/>
                <a:gd name="T45" fmla="*/ 352 h 372"/>
                <a:gd name="T46" fmla="*/ 279 w 416"/>
                <a:gd name="T47" fmla="*/ 352 h 372"/>
                <a:gd name="T48" fmla="*/ 315 w 416"/>
                <a:gd name="T49" fmla="*/ 331 h 372"/>
                <a:gd name="T50" fmla="*/ 388 w 416"/>
                <a:gd name="T51" fmla="*/ 207 h 372"/>
                <a:gd name="T52" fmla="*/ 388 w 416"/>
                <a:gd name="T53" fmla="*/ 165 h 372"/>
                <a:gd name="T54" fmla="*/ 315 w 416"/>
                <a:gd name="T55" fmla="*/ 41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6" h="372">
                  <a:moveTo>
                    <a:pt x="0" y="186"/>
                  </a:moveTo>
                  <a:cubicBezTo>
                    <a:pt x="0" y="175"/>
                    <a:pt x="3" y="164"/>
                    <a:pt x="9" y="155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92" y="12"/>
                    <a:pt x="113" y="0"/>
                    <a:pt x="13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301" y="0"/>
                    <a:pt x="322" y="12"/>
                    <a:pt x="333" y="31"/>
                  </a:cubicBezTo>
                  <a:cubicBezTo>
                    <a:pt x="333" y="31"/>
                    <a:pt x="333" y="31"/>
                    <a:pt x="333" y="31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16" y="174"/>
                    <a:pt x="416" y="198"/>
                    <a:pt x="405" y="217"/>
                  </a:cubicBezTo>
                  <a:cubicBezTo>
                    <a:pt x="333" y="341"/>
                    <a:pt x="333" y="341"/>
                    <a:pt x="333" y="341"/>
                  </a:cubicBezTo>
                  <a:cubicBezTo>
                    <a:pt x="322" y="360"/>
                    <a:pt x="301" y="372"/>
                    <a:pt x="279" y="372"/>
                  </a:cubicBezTo>
                  <a:cubicBezTo>
                    <a:pt x="135" y="372"/>
                    <a:pt x="135" y="372"/>
                    <a:pt x="135" y="372"/>
                  </a:cubicBezTo>
                  <a:cubicBezTo>
                    <a:pt x="113" y="372"/>
                    <a:pt x="92" y="360"/>
                    <a:pt x="81" y="341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3" y="208"/>
                    <a:pt x="0" y="197"/>
                    <a:pt x="0" y="186"/>
                  </a:cubicBezTo>
                  <a:close/>
                  <a:moveTo>
                    <a:pt x="315" y="41"/>
                  </a:moveTo>
                  <a:cubicBezTo>
                    <a:pt x="308" y="28"/>
                    <a:pt x="294" y="20"/>
                    <a:pt x="279" y="20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20" y="20"/>
                    <a:pt x="106" y="28"/>
                    <a:pt x="98" y="41"/>
                  </a:cubicBezTo>
                  <a:cubicBezTo>
                    <a:pt x="26" y="165"/>
                    <a:pt x="26" y="165"/>
                    <a:pt x="26" y="165"/>
                  </a:cubicBezTo>
                  <a:cubicBezTo>
                    <a:pt x="19" y="178"/>
                    <a:pt x="19" y="194"/>
                    <a:pt x="26" y="207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106" y="344"/>
                    <a:pt x="120" y="352"/>
                    <a:pt x="135" y="352"/>
                  </a:cubicBezTo>
                  <a:cubicBezTo>
                    <a:pt x="279" y="352"/>
                    <a:pt x="279" y="352"/>
                    <a:pt x="279" y="352"/>
                  </a:cubicBezTo>
                  <a:cubicBezTo>
                    <a:pt x="294" y="352"/>
                    <a:pt x="308" y="344"/>
                    <a:pt x="315" y="331"/>
                  </a:cubicBezTo>
                  <a:cubicBezTo>
                    <a:pt x="388" y="207"/>
                    <a:pt x="388" y="207"/>
                    <a:pt x="388" y="207"/>
                  </a:cubicBezTo>
                  <a:cubicBezTo>
                    <a:pt x="395" y="194"/>
                    <a:pt x="395" y="178"/>
                    <a:pt x="388" y="165"/>
                  </a:cubicBezTo>
                  <a:cubicBezTo>
                    <a:pt x="315" y="41"/>
                    <a:pt x="315" y="41"/>
                    <a:pt x="315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FFFC2B0-787C-A241-967A-2B07BEA01161}"/>
              </a:ext>
            </a:extLst>
          </p:cNvPr>
          <p:cNvSpPr txBox="1"/>
          <p:nvPr/>
        </p:nvSpPr>
        <p:spPr>
          <a:xfrm>
            <a:off x="11280009" y="5346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DBA9ED-0BD1-4583-826F-4EF9BAC8450E}" type="slidenum">
              <a:rPr lang="en-ID" sz="16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ID" sz="2400" b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65CCA7-DCC4-B843-9139-289F3C6C9C23}"/>
              </a:ext>
            </a:extLst>
          </p:cNvPr>
          <p:cNvSpPr txBox="1"/>
          <p:nvPr/>
        </p:nvSpPr>
        <p:spPr>
          <a:xfrm>
            <a:off x="2498050" y="2820411"/>
            <a:ext cx="2208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field partners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F41D6-A675-004D-A0DE-9EB873846833}"/>
              </a:ext>
            </a:extLst>
          </p:cNvPr>
          <p:cNvGrpSpPr/>
          <p:nvPr/>
        </p:nvGrpSpPr>
        <p:grpSpPr>
          <a:xfrm>
            <a:off x="5244683" y="3106934"/>
            <a:ext cx="5301397" cy="1524007"/>
            <a:chOff x="5244683" y="3106934"/>
            <a:chExt cx="5301397" cy="1524007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CFC7613-6820-BB4A-9011-0C2191B46CDC}"/>
                </a:ext>
              </a:extLst>
            </p:cNvPr>
            <p:cNvSpPr/>
            <p:nvPr/>
          </p:nvSpPr>
          <p:spPr>
            <a:xfrm>
              <a:off x="5244683" y="3753265"/>
              <a:ext cx="2000212" cy="346710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DC415-51B5-D940-AF90-4D3459433992}"/>
                </a:ext>
              </a:extLst>
            </p:cNvPr>
            <p:cNvSpPr txBox="1"/>
            <p:nvPr/>
          </p:nvSpPr>
          <p:spPr>
            <a:xfrm>
              <a:off x="5413434" y="3106934"/>
              <a:ext cx="1662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Forest classifier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11D7D4C-1887-A844-B643-D9A4A2E1CCFA}"/>
                </a:ext>
              </a:extLst>
            </p:cNvPr>
            <p:cNvGrpSpPr/>
            <p:nvPr/>
          </p:nvGrpSpPr>
          <p:grpSpPr>
            <a:xfrm>
              <a:off x="7711736" y="3690510"/>
              <a:ext cx="2693366" cy="940431"/>
              <a:chOff x="7687756" y="2747937"/>
              <a:chExt cx="2693366" cy="94043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D4D4B5-F366-F740-B97C-BC5D80D8987B}"/>
                  </a:ext>
                </a:extLst>
              </p:cNvPr>
              <p:cNvSpPr txBox="1"/>
              <p:nvPr/>
            </p:nvSpPr>
            <p:spPr>
              <a:xfrm>
                <a:off x="7687756" y="2747937"/>
                <a:ext cx="19800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AUC score: </a:t>
                </a:r>
                <a:r>
                  <a:rPr lang="en-US" sz="2000" b="1" dirty="0">
                    <a:solidFill>
                      <a:srgbClr val="FF2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70%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7DAE16-CEB6-714C-BB25-217D63187C70}"/>
                  </a:ext>
                </a:extLst>
              </p:cNvPr>
              <p:cNvSpPr txBox="1"/>
              <p:nvPr/>
            </p:nvSpPr>
            <p:spPr>
              <a:xfrm>
                <a:off x="7687756" y="3100084"/>
                <a:ext cx="26933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False positive rate: </a:t>
                </a:r>
                <a:r>
                  <a:rPr 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34%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01E59D-B287-2949-80D6-92DFA6B561D9}"/>
                  </a:ext>
                </a:extLst>
              </p:cNvPr>
              <p:cNvSpPr/>
              <p:nvPr/>
            </p:nvSpPr>
            <p:spPr>
              <a:xfrm>
                <a:off x="8397240" y="3530674"/>
                <a:ext cx="1661160" cy="1576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6D7D69-AA4C-5645-B2B6-750935A9B939}"/>
                </a:ext>
              </a:extLst>
            </p:cNvPr>
            <p:cNvSpPr txBox="1"/>
            <p:nvPr/>
          </p:nvSpPr>
          <p:spPr>
            <a:xfrm>
              <a:off x="5290377" y="4090620"/>
              <a:ext cx="1887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~10 K posts in US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77D0B537-43A0-2349-8871-F3C7D9241E3F}"/>
                </a:ext>
              </a:extLst>
            </p:cNvPr>
            <p:cNvSpPr/>
            <p:nvPr/>
          </p:nvSpPr>
          <p:spPr>
            <a:xfrm>
              <a:off x="10327357" y="4042657"/>
              <a:ext cx="218723" cy="475334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BDF9D0F1-4D8A-B749-BFE3-95220DA0A66E}"/>
                </a:ext>
              </a:extLst>
            </p:cNvPr>
            <p:cNvSpPr/>
            <p:nvPr/>
          </p:nvSpPr>
          <p:spPr>
            <a:xfrm rot="10800000">
              <a:off x="9617369" y="3615286"/>
              <a:ext cx="218723" cy="47533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432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613</Words>
  <Application>Microsoft Macintosh PowerPoint</Application>
  <PresentationFormat>Widescreen</PresentationFormat>
  <Paragraphs>224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97</cp:revision>
  <dcterms:created xsi:type="dcterms:W3CDTF">2019-06-24T01:44:49Z</dcterms:created>
  <dcterms:modified xsi:type="dcterms:W3CDTF">2019-06-27T23:48:27Z</dcterms:modified>
</cp:coreProperties>
</file>